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60"/>
  </p:notesMasterIdLst>
  <p:sldIdLst>
    <p:sldId id="256" r:id="rId2"/>
    <p:sldId id="292" r:id="rId3"/>
    <p:sldId id="293" r:id="rId4"/>
    <p:sldId id="294" r:id="rId5"/>
    <p:sldId id="265" r:id="rId6"/>
    <p:sldId id="306" r:id="rId7"/>
    <p:sldId id="307" r:id="rId8"/>
    <p:sldId id="266" r:id="rId9"/>
    <p:sldId id="267" r:id="rId10"/>
    <p:sldId id="322" r:id="rId11"/>
    <p:sldId id="308" r:id="rId12"/>
    <p:sldId id="296" r:id="rId13"/>
    <p:sldId id="297" r:id="rId14"/>
    <p:sldId id="269" r:id="rId15"/>
    <p:sldId id="268" r:id="rId16"/>
    <p:sldId id="270" r:id="rId17"/>
    <p:sldId id="298" r:id="rId18"/>
    <p:sldId id="271" r:id="rId19"/>
    <p:sldId id="272" r:id="rId20"/>
    <p:sldId id="299" r:id="rId21"/>
    <p:sldId id="273" r:id="rId22"/>
    <p:sldId id="274" r:id="rId23"/>
    <p:sldId id="275" r:id="rId24"/>
    <p:sldId id="300" r:id="rId25"/>
    <p:sldId id="276" r:id="rId26"/>
    <p:sldId id="277" r:id="rId27"/>
    <p:sldId id="278" r:id="rId28"/>
    <p:sldId id="279" r:id="rId29"/>
    <p:sldId id="280" r:id="rId30"/>
    <p:sldId id="281" r:id="rId31"/>
    <p:sldId id="302" r:id="rId32"/>
    <p:sldId id="282" r:id="rId33"/>
    <p:sldId id="303" r:id="rId34"/>
    <p:sldId id="283" r:id="rId35"/>
    <p:sldId id="304" r:id="rId36"/>
    <p:sldId id="284" r:id="rId37"/>
    <p:sldId id="301" r:id="rId38"/>
    <p:sldId id="285" r:id="rId39"/>
    <p:sldId id="286" r:id="rId40"/>
    <p:sldId id="287" r:id="rId41"/>
    <p:sldId id="305" r:id="rId42"/>
    <p:sldId id="309" r:id="rId43"/>
    <p:sldId id="310" r:id="rId44"/>
    <p:sldId id="311" r:id="rId45"/>
    <p:sldId id="289" r:id="rId46"/>
    <p:sldId id="312" r:id="rId47"/>
    <p:sldId id="313" r:id="rId48"/>
    <p:sldId id="314" r:id="rId49"/>
    <p:sldId id="315" r:id="rId50"/>
    <p:sldId id="316" r:id="rId51"/>
    <p:sldId id="317" r:id="rId52"/>
    <p:sldId id="318" r:id="rId53"/>
    <p:sldId id="319" r:id="rId54"/>
    <p:sldId id="320" r:id="rId55"/>
    <p:sldId id="321" r:id="rId56"/>
    <p:sldId id="290" r:id="rId57"/>
    <p:sldId id="295" r:id="rId58"/>
    <p:sldId id="258" r:id="rId5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267" autoAdjust="0"/>
    <p:restoredTop sz="94686" autoAdjust="0"/>
  </p:normalViewPr>
  <p:slideViewPr>
    <p:cSldViewPr>
      <p:cViewPr varScale="1">
        <p:scale>
          <a:sx n="98" d="100"/>
          <a:sy n="98" d="100"/>
        </p:scale>
        <p:origin x="89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C67257-ADDD-4662-B8C8-3E40A4A13E40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1C3FDA-FBBA-44E8-9056-9A7ABB6BD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534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1C3FDA-FBBA-44E8-9056-9A7ABB6BDC44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147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73606" y="1079025"/>
            <a:ext cx="7576850" cy="45719"/>
          </a:xfrm>
          <a:prstGeom prst="rect">
            <a:avLst/>
          </a:prstGeom>
          <a:solidFill>
            <a:srgbClr val="0F4C8B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619672" y="2276872"/>
            <a:ext cx="6624736" cy="3816424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ru-RU" dirty="0" smtClean="0">
                <a:solidFill>
                  <a:schemeClr val="tx2"/>
                </a:solidFill>
              </a:rPr>
              <a:t>НАЗВАНИЕ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>ТЕМЫ</a:t>
            </a:r>
            <a:endParaRPr lang="ru-RU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1651571" y="332656"/>
            <a:ext cx="5190301" cy="738664"/>
            <a:chOff x="2731691" y="639489"/>
            <a:chExt cx="5190301" cy="738664"/>
          </a:xfrm>
        </p:grpSpPr>
        <p:sp>
          <p:nvSpPr>
            <p:cNvPr id="12" name="Прямоугольник 11"/>
            <p:cNvSpPr/>
            <p:nvPr userDrawn="1"/>
          </p:nvSpPr>
          <p:spPr>
            <a:xfrm>
              <a:off x="3349992" y="639489"/>
              <a:ext cx="4572000" cy="738664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МИНИСТЕРСТВО </a:t>
              </a:r>
            </a:p>
            <a:p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ЗДРАВООХРАНЕНИЯ</a:t>
              </a:r>
            </a:p>
            <a:p>
              <a:r>
                <a:rPr lang="ru-RU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РОССИЙСКОЙ ФЕДЕРАЦИИ</a:t>
              </a:r>
              <a:endParaRPr lang="ru-RU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pic>
          <p:nvPicPr>
            <p:cNvPr id="13" name="Picture 4" descr="F:\MZ\НМФО\знак\unnamed (1).jp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1691" y="665984"/>
              <a:ext cx="648072" cy="6480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 userDrawn="1"/>
        </p:nvSpPr>
        <p:spPr>
          <a:xfrm>
            <a:off x="1573606" y="1079025"/>
            <a:ext cx="7576850" cy="45719"/>
          </a:xfrm>
          <a:prstGeom prst="rect">
            <a:avLst/>
          </a:prstGeom>
          <a:solidFill>
            <a:srgbClr val="0F4C8B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1651571" y="332656"/>
            <a:ext cx="5190301" cy="738664"/>
            <a:chOff x="2731691" y="639489"/>
            <a:chExt cx="5190301" cy="738664"/>
          </a:xfrm>
        </p:grpSpPr>
        <p:sp>
          <p:nvSpPr>
            <p:cNvPr id="10" name="Прямоугольник 9"/>
            <p:cNvSpPr/>
            <p:nvPr userDrawn="1"/>
          </p:nvSpPr>
          <p:spPr>
            <a:xfrm>
              <a:off x="3349992" y="639489"/>
              <a:ext cx="4572000" cy="738664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МИНИСТЕРСТВО </a:t>
              </a:r>
            </a:p>
            <a:p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ЗДРАВООХРАНЕНИЯ</a:t>
              </a:r>
            </a:p>
            <a:p>
              <a:r>
                <a:rPr lang="ru-RU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РОССИЙСКОЙ ФЕДЕРАЦИИ</a:t>
              </a:r>
              <a:endParaRPr lang="ru-RU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pic>
          <p:nvPicPr>
            <p:cNvPr id="14" name="Picture 4" descr="F:\MZ\НМФО\знак\unnamed (1).jp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1691" y="665984"/>
              <a:ext cx="648072" cy="6480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5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0331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676400" y="1981200"/>
            <a:ext cx="7010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9A940-2E88-4F72-96B3-2889735C4E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387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42DC-69E4-4C43-98A7-F658977430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4977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1150" cy="599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1150" cy="599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Заголовок 1"/>
          <p:cNvSpPr>
            <a:spLocks noGrp="1"/>
          </p:cNvSpPr>
          <p:nvPr>
            <p:ph type="ctrTitle"/>
          </p:nvPr>
        </p:nvSpPr>
        <p:spPr>
          <a:xfrm>
            <a:off x="1670414" y="2060848"/>
            <a:ext cx="6862026" cy="2296038"/>
          </a:xfrm>
        </p:spPr>
        <p:txBody>
          <a:bodyPr>
            <a:normAutofit/>
          </a:bodyPr>
          <a:lstStyle>
            <a:lvl1pPr algn="l">
              <a:defRPr sz="4000" b="1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2210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670414" y="2060848"/>
            <a:ext cx="6862026" cy="2296038"/>
          </a:xfrm>
        </p:spPr>
        <p:txBody>
          <a:bodyPr anchor="ctr" anchorCtr="0">
            <a:normAutofit/>
          </a:bodyPr>
          <a:lstStyle>
            <a:lvl1pPr algn="l">
              <a:defRPr sz="4000" b="1" cap="all" baseline="0">
                <a:solidFill>
                  <a:schemeClr val="tx2"/>
                </a:solidFill>
              </a:defRPr>
            </a:lvl1pPr>
          </a:lstStyle>
          <a:p>
            <a:r>
              <a:rPr lang="ru-RU" dirty="0" smtClean="0"/>
              <a:t>ЗАГОЛОВОК РАЗДЕЛА</a:t>
            </a:r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0596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670414" y="1961406"/>
            <a:ext cx="6790018" cy="2331690"/>
          </a:xfrm>
        </p:spPr>
        <p:txBody>
          <a:bodyPr anchor="ctr" anchorCtr="0">
            <a:normAutofit/>
          </a:bodyPr>
          <a:lstStyle>
            <a:lvl1pPr algn="l">
              <a:defRPr sz="3200" b="1" cap="none" baseline="0">
                <a:solidFill>
                  <a:schemeClr val="tx2"/>
                </a:solidFill>
              </a:defRPr>
            </a:lvl1pPr>
          </a:lstStyle>
          <a:p>
            <a:r>
              <a:rPr lang="ru-RU" dirty="0" smtClean="0"/>
              <a:t>Заголовок подраздела</a:t>
            </a:r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8774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РУКТУРА УЧЕБНОГО СОДЕ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2000" y="116632"/>
            <a:ext cx="7920000" cy="1143000"/>
          </a:xfrm>
        </p:spPr>
        <p:txBody>
          <a:bodyPr/>
          <a:lstStyle>
            <a:lvl1pPr algn="ctr">
              <a:defRPr b="0" cap="all" baseline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000" y="1556792"/>
            <a:ext cx="7920000" cy="4824536"/>
          </a:xfrm>
        </p:spPr>
        <p:txBody>
          <a:bodyPr wrap="none">
            <a:noAutofit/>
          </a:bodyPr>
          <a:lstStyle>
            <a:lvl1pPr marL="432000" indent="-432000" algn="just">
              <a:spcBef>
                <a:spcPts val="600"/>
              </a:spcBef>
              <a:spcAft>
                <a:spcPts val="1200"/>
              </a:spcAft>
              <a:buClrTx/>
              <a:buFont typeface="+mj-lt"/>
              <a:buAutoNum type="arabicPeriod"/>
              <a:defRPr sz="1800" b="0">
                <a:solidFill>
                  <a:schemeClr val="tx1"/>
                </a:solidFill>
              </a:defRPr>
            </a:lvl1pPr>
            <a:lvl2pPr marL="790575" indent="-358775" algn="just">
              <a:spcBef>
                <a:spcPts val="200"/>
              </a:spcBef>
              <a:spcAft>
                <a:spcPts val="1200"/>
              </a:spcAft>
              <a:buClrTx/>
              <a:buFont typeface="+mj-lt"/>
              <a:buAutoNum type="arabicPeriod"/>
              <a:defRPr sz="1800">
                <a:solidFill>
                  <a:schemeClr val="tx1"/>
                </a:solidFill>
              </a:defRPr>
            </a:lvl2pPr>
            <a:lvl3pPr marL="1152000" indent="-358775" algn="just">
              <a:spcBef>
                <a:spcPts val="50"/>
              </a:spcBef>
              <a:spcAft>
                <a:spcPts val="1200"/>
              </a:spcAft>
              <a:buClrTx/>
              <a:buFont typeface="+mj-lt"/>
              <a:buAutoNum type="arabicPeriod"/>
              <a:defRPr sz="1800">
                <a:solidFill>
                  <a:schemeClr val="tx1"/>
                </a:solidFill>
              </a:defRPr>
            </a:lvl3pPr>
            <a:lvl4pPr marL="1481138" indent="-457200">
              <a:buClr>
                <a:schemeClr val="accent1"/>
              </a:buClr>
              <a:buFont typeface="+mj-lt"/>
              <a:buAutoNum type="arabicPeriod"/>
              <a:defRPr sz="2000"/>
            </a:lvl4pPr>
            <a:lvl5pPr marL="1752600" indent="-457200">
              <a:buClr>
                <a:schemeClr val="accent1"/>
              </a:buClr>
              <a:buFont typeface="+mj-lt"/>
              <a:buAutoNum type="arabicPeriod"/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966205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000" y="116632"/>
            <a:ext cx="7920000" cy="1143000"/>
          </a:xfrm>
        </p:spPr>
        <p:txBody>
          <a:bodyPr>
            <a:normAutofit/>
          </a:bodyPr>
          <a:lstStyle>
            <a:lvl1pPr algn="ctr"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000" y="1484784"/>
            <a:ext cx="7920000" cy="4641379"/>
          </a:xfrm>
        </p:spPr>
        <p:txBody>
          <a:bodyPr>
            <a:normAutofit/>
          </a:bodyPr>
          <a:lstStyle>
            <a:lvl1pPr algn="just">
              <a:spcBef>
                <a:spcPts val="0"/>
              </a:spcBef>
              <a:spcAft>
                <a:spcPts val="1200"/>
              </a:spcAft>
              <a:defRPr sz="1800" b="0"/>
            </a:lvl1pPr>
            <a:lvl2pPr algn="just">
              <a:spcBef>
                <a:spcPts val="0"/>
              </a:spcBef>
              <a:spcAft>
                <a:spcPts val="1200"/>
              </a:spcAft>
              <a:buClrTx/>
              <a:defRPr sz="1800" b="0"/>
            </a:lvl2pPr>
            <a:lvl3pPr marL="990600" indent="-228600" algn="just">
              <a:spcBef>
                <a:spcPts val="0"/>
              </a:spcBef>
              <a:spcAft>
                <a:spcPts val="1200"/>
              </a:spcAft>
              <a:buClrTx/>
              <a:buFont typeface="Wingdings" pitchFamily="2" charset="2"/>
              <a:buChar char="§"/>
              <a:defRPr sz="1800" b="0"/>
            </a:lvl3pPr>
            <a:lvl4pPr marL="1252538" indent="-228600" algn="just">
              <a:spcBef>
                <a:spcPts val="0"/>
              </a:spcBef>
              <a:spcAft>
                <a:spcPts val="1200"/>
              </a:spcAft>
              <a:buClrTx/>
              <a:buFont typeface="Wingdings" pitchFamily="2" charset="2"/>
              <a:buChar char="Ø"/>
              <a:defRPr sz="1800" b="0"/>
            </a:lvl4pPr>
            <a:lvl5pPr marL="1524000" indent="-228600" algn="just">
              <a:spcBef>
                <a:spcPts val="0"/>
              </a:spcBef>
              <a:spcAft>
                <a:spcPts val="1200"/>
              </a:spcAft>
              <a:buClrTx/>
              <a:defRPr sz="1800" b="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08059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1800" b="0"/>
            </a:lvl1pPr>
            <a:lvl2pPr>
              <a:spcBef>
                <a:spcPts val="0"/>
              </a:spcBef>
              <a:spcAft>
                <a:spcPts val="1200"/>
              </a:spcAft>
              <a:buClrTx/>
              <a:defRPr sz="1800">
                <a:solidFill>
                  <a:schemeClr val="tx1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buClrTx/>
              <a:defRPr sz="1800">
                <a:solidFill>
                  <a:schemeClr val="tx1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1800" b="0"/>
            </a:lvl1pPr>
            <a:lvl2pPr>
              <a:spcBef>
                <a:spcPts val="0"/>
              </a:spcBef>
              <a:spcAft>
                <a:spcPts val="1200"/>
              </a:spcAft>
              <a:buClrTx/>
              <a:defRPr sz="1800"/>
            </a:lvl2pPr>
            <a:lvl3pPr>
              <a:spcBef>
                <a:spcPts val="0"/>
              </a:spcBef>
              <a:spcAft>
                <a:spcPts val="1200"/>
              </a:spcAft>
              <a:buClrTx/>
              <a:defRPr sz="18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994636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8357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1676400" y="1981200"/>
            <a:ext cx="7010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3E59B-CA52-4CF0-8E2A-88C130AC0E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241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07753-4242-4F7F-83B7-0186C1A0D6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27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484784"/>
            <a:ext cx="8229600" cy="464137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-36511" y="6688723"/>
            <a:ext cx="9177336" cy="196661"/>
            <a:chOff x="-36511" y="6669360"/>
            <a:chExt cx="9177336" cy="196661"/>
          </a:xfrm>
        </p:grpSpPr>
        <p:sp>
          <p:nvSpPr>
            <p:cNvPr id="5" name="Прямоугольник 4"/>
            <p:cNvSpPr/>
            <p:nvPr userDrawn="1"/>
          </p:nvSpPr>
          <p:spPr>
            <a:xfrm>
              <a:off x="-36511" y="6669360"/>
              <a:ext cx="9177336" cy="196661"/>
            </a:xfrm>
            <a:prstGeom prst="rect">
              <a:avLst/>
            </a:prstGeom>
            <a:solidFill>
              <a:srgbClr val="0F4C8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TextBox 9"/>
            <p:cNvSpPr txBox="1"/>
            <p:nvPr userDrawn="1"/>
          </p:nvSpPr>
          <p:spPr>
            <a:xfrm>
              <a:off x="1753055" y="6669360"/>
              <a:ext cx="6065812" cy="169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100" kern="1200" spc="170" baseline="0" dirty="0" smtClean="0">
                  <a:solidFill>
                    <a:schemeClr val="bg1"/>
                  </a:solidFill>
                  <a:effectLst/>
                  <a:latin typeface="Arial" pitchFamily="34" charset="0"/>
                  <a:ea typeface="+mn-ea"/>
                  <a:cs typeface="Arial" pitchFamily="34" charset="0"/>
                </a:rPr>
                <a:t>НЕПРЕРЫВНОЕ ОБРАЗОВАНИЕ СПЕЦИАЛИСТОВ ЗДРАВООХРАНЕНИЯ</a:t>
              </a:r>
              <a:endParaRPr lang="ru-RU" sz="1100" kern="1200" spc="170" baseline="0" dirty="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pic>
          <p:nvPicPr>
            <p:cNvPr id="1026" name="Picture 2" descr="C:\Users\zakharova_mm\Desktop\Н О С З\белая стрелка.png"/>
            <p:cNvPicPr>
              <a:picLocks noChangeAspect="1" noChangeArrowheads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38366" y="6684149"/>
              <a:ext cx="342900" cy="13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C:\Users\zakharova_mm\Desktop\Н О С З\белая стрелка.png"/>
            <p:cNvPicPr>
              <a:picLocks noChangeAspect="1" noChangeArrowheads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2774" y="6684149"/>
              <a:ext cx="342900" cy="13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06789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3" r:id="rId11"/>
    <p:sldLayoutId id="2147483674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200" b="0" kern="1200">
          <a:solidFill>
            <a:srgbClr val="0F4C8B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1080000" rtl="0" eaLnBrk="1" latinLnBrk="0" hangingPunct="1">
        <a:spcBef>
          <a:spcPct val="20000"/>
        </a:spcBef>
        <a:buClrTx/>
        <a:buFont typeface="Wingdings" pitchFamily="2" charset="2"/>
        <a:buChar char="q"/>
        <a:tabLst>
          <a:tab pos="540000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Tx/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Tx/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e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4.emf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709" y="1119840"/>
            <a:ext cx="7495291" cy="939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636912"/>
            <a:ext cx="6624736" cy="3456384"/>
          </a:xfrm>
        </p:spPr>
        <p:txBody>
          <a:bodyPr/>
          <a:lstStyle/>
          <a:p>
            <a:r>
              <a:rPr lang="ru-RU" dirty="0"/>
              <a:t>АВТОМАТИЗИРОВАННАЯ ЭКСПЕРТНАЯ СИСТЕМА «КАЧЕСТВО МЕДИЦИНСКОЙ ПОМОЩИ»</a:t>
            </a:r>
          </a:p>
        </p:txBody>
      </p:sp>
    </p:spTree>
    <p:extLst>
      <p:ext uri="{BB962C8B-B14F-4D97-AF65-F5344CB8AC3E}">
        <p14:creationId xmlns:p14="http://schemas.microsoft.com/office/powerpoint/2010/main" val="78901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04664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Пути решения некоторых проблем  (рисков) проектирования межведомственных АС</a:t>
            </a:r>
          </a:p>
        </p:txBody>
      </p:sp>
      <p:graphicFrame>
        <p:nvGraphicFramePr>
          <p:cNvPr id="53274" name="Group 26"/>
          <p:cNvGraphicFramePr>
            <a:graphicFrameLocks noGrp="1"/>
          </p:cNvGraphicFramePr>
          <p:nvPr>
            <p:ph type="tbl" idx="1"/>
          </p:nvPr>
        </p:nvGraphicFramePr>
        <p:xfrm>
          <a:off x="900113" y="2120900"/>
          <a:ext cx="8064500" cy="4102099"/>
        </p:xfrm>
        <a:graphic>
          <a:graphicData uri="http://schemas.openxmlformats.org/drawingml/2006/table">
            <a:tbl>
              <a:tblPr/>
              <a:tblGrid>
                <a:gridCol w="3443586"/>
                <a:gridCol w="4620914"/>
              </a:tblGrid>
              <a:tr h="5445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ПРОБЛЕМЫ</a:t>
                      </a:r>
                    </a:p>
                  </a:txBody>
                  <a:tcPr marL="91434" marR="91434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ПУТИ РЕШЕНИЯ</a:t>
                      </a: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72713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Дублирование и разно-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родность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информации </a:t>
                      </a:r>
                    </a:p>
                  </a:txBody>
                  <a:tcPr marL="91434" marR="91434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Единый НСФ</a:t>
                      </a: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>
                        <a:alpha val="50000"/>
                      </a:srgbClr>
                    </a:solidFill>
                  </a:tcPr>
                </a:tc>
              </a:tr>
              <a:tr h="7010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Субъективность</a:t>
                      </a:r>
                    </a:p>
                  </a:txBody>
                  <a:tcPr marL="91434" marR="91434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Применение методов СППР, экспертные системы</a:t>
                      </a: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713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Возрастание объемов информации</a:t>
                      </a:r>
                    </a:p>
                  </a:txBody>
                  <a:tcPr marL="91434" marR="91434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Агрегирование информации, интеграция показателей</a:t>
                      </a: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50000"/>
                      </a:srgbClr>
                    </a:solidFill>
                  </a:tcPr>
                </a:tc>
              </a:tr>
              <a:tr h="7010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Разработка сложных систем</a:t>
                      </a:r>
                    </a:p>
                  </a:txBody>
                  <a:tcPr marL="91434" marR="91434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Системный анализ, выявление причин сложности </a:t>
                      </a: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0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Разработка больших систем</a:t>
                      </a:r>
                    </a:p>
                  </a:txBody>
                  <a:tcPr marL="91434" marR="91434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Декомпозиция многомерных задач, моделирование</a:t>
                      </a:r>
                    </a:p>
                  </a:txBody>
                  <a:tcPr marL="91434" marR="91434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54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title"/>
          </p:nvPr>
        </p:nvSpPr>
        <p:spPr>
          <a:xfrm>
            <a:off x="899592" y="284163"/>
            <a:ext cx="8066087" cy="1152525"/>
          </a:xfrm>
          <a:ln w="28575">
            <a:noFill/>
            <a:miter lim="800000"/>
            <a:headEnd/>
            <a:tailEnd/>
          </a:ln>
        </p:spPr>
        <p:txBody>
          <a:bodyPr lIns="78638" tIns="39319" rIns="78638" bIns="39319"/>
          <a:lstStyle/>
          <a:p>
            <a:pPr algn="ctr" eaLnBrk="1" hangingPunct="1">
              <a:lnSpc>
                <a:spcPct val="85000"/>
              </a:lnSpc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НЕКОТОРЫЕ РЕЗУЛЬТАТЫ РАЗРАБОТКИ 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ИУС  «ОХРАНА ЗДОРОВЬЯ»</a:t>
            </a:r>
          </a:p>
        </p:txBody>
      </p:sp>
      <p:sp>
        <p:nvSpPr>
          <p:cNvPr id="115714" name="AutoShape 2"/>
          <p:cNvSpPr>
            <a:spLocks noChangeArrowheads="1"/>
          </p:cNvSpPr>
          <p:nvPr/>
        </p:nvSpPr>
        <p:spPr bwMode="auto">
          <a:xfrm flipH="1" flipV="1">
            <a:off x="1187450" y="4652963"/>
            <a:ext cx="7705725" cy="1223962"/>
          </a:xfrm>
          <a:prstGeom prst="wedgeRectCallout">
            <a:avLst>
              <a:gd name="adj1" fmla="val -45778"/>
              <a:gd name="adj2" fmla="val 275681"/>
            </a:avLst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lIns="93609" tIns="46805" rIns="93609" bIns="46805" anchor="ctr"/>
          <a:lstStyle>
            <a:lvl1pPr defTabSz="936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66725" defTabSz="936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36625" defTabSz="936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defTabSz="936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73250" defTabSz="936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30450" defTabSz="9366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87650" defTabSz="9366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44850" defTabSz="9366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02050" defTabSz="9366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  <a:defRPr/>
            </a:pP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     </a:t>
            </a:r>
            <a:r>
              <a:rPr lang="ru-RU" sz="2000" dirty="0" smtClean="0"/>
              <a:t>Устранено дублирование информации, ее </a:t>
            </a:r>
            <a:r>
              <a:rPr lang="ru-RU" sz="2000" dirty="0" err="1" smtClean="0"/>
              <a:t>разнород</a:t>
            </a:r>
            <a:r>
              <a:rPr lang="ru-RU" sz="2000" dirty="0" smtClean="0"/>
              <a:t>-</a:t>
            </a:r>
          </a:p>
          <a:p>
            <a:pPr algn="ctr">
              <a:buFont typeface="Wingdings" panose="05000000000000000000" pitchFamily="2" charset="2"/>
              <a:buNone/>
              <a:defRPr/>
            </a:pPr>
            <a:r>
              <a:rPr lang="ru-RU" sz="2000" dirty="0" err="1" smtClean="0"/>
              <a:t>ность</a:t>
            </a:r>
            <a:r>
              <a:rPr lang="ru-RU" sz="2000" dirty="0" smtClean="0"/>
              <a:t> и субъективность. Информация агрегирована,</a:t>
            </a:r>
          </a:p>
          <a:p>
            <a:pPr algn="ctr">
              <a:buFont typeface="Wingdings" panose="05000000000000000000" pitchFamily="2" charset="2"/>
              <a:buNone/>
              <a:defRPr/>
            </a:pPr>
            <a:r>
              <a:rPr lang="ru-RU" sz="2000" dirty="0" smtClean="0"/>
              <a:t>введена </a:t>
            </a:r>
            <a:r>
              <a:rPr lang="ru-RU" sz="2000" dirty="0" err="1" smtClean="0"/>
              <a:t>распределенность</a:t>
            </a:r>
            <a:r>
              <a:rPr lang="ru-RU" sz="2000" dirty="0" smtClean="0"/>
              <a:t> ее обработки и использования</a:t>
            </a:r>
            <a:r>
              <a:rPr lang="ru-RU" sz="2000" dirty="0" smtClean="0">
                <a:solidFill>
                  <a:schemeClr val="tx2"/>
                </a:solidFill>
              </a:rPr>
              <a:t>.</a:t>
            </a:r>
            <a:r>
              <a:rPr lang="ru-RU" sz="1700" dirty="0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115716" name="AutoShape 4"/>
          <p:cNvSpPr>
            <a:spLocks noChangeArrowheads="1"/>
          </p:cNvSpPr>
          <p:nvPr/>
        </p:nvSpPr>
        <p:spPr bwMode="auto">
          <a:xfrm flipH="1" flipV="1">
            <a:off x="1184735" y="3189289"/>
            <a:ext cx="5543550" cy="1079500"/>
          </a:xfrm>
          <a:prstGeom prst="wedgeRectCallout">
            <a:avLst>
              <a:gd name="adj1" fmla="val -51463"/>
              <a:gd name="adj2" fmla="val 190588"/>
            </a:avLst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lIns="93609" tIns="46805" rIns="93609" bIns="46805" anchor="ctr"/>
          <a:lstStyle>
            <a:lvl1pPr defTabSz="936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66725" defTabSz="936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36625" defTabSz="936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defTabSz="936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73250" defTabSz="936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30450" defTabSz="9366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87650" defTabSz="9366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44850" defTabSz="9366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02050" defTabSz="9366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  <a:defRPr/>
            </a:pPr>
            <a:r>
              <a:rPr lang="ru-RU" sz="2000" dirty="0" smtClean="0"/>
              <a:t>Определены информационные потоки</a:t>
            </a:r>
          </a:p>
          <a:p>
            <a:pPr algn="ctr">
              <a:buFont typeface="Wingdings" panose="05000000000000000000" pitchFamily="2" charset="2"/>
              <a:buNone/>
              <a:defRPr/>
            </a:pPr>
            <a:r>
              <a:rPr lang="ru-RU" sz="2000" dirty="0" smtClean="0"/>
              <a:t>состояния здоровья населения, отдельных</a:t>
            </a:r>
          </a:p>
          <a:p>
            <a:pPr algn="ctr">
              <a:buFont typeface="Wingdings" panose="05000000000000000000" pitchFamily="2" charset="2"/>
              <a:buNone/>
              <a:defRPr/>
            </a:pPr>
            <a:r>
              <a:rPr lang="ru-RU" sz="2000" dirty="0" smtClean="0"/>
              <a:t>контингентов и среды обитания</a:t>
            </a:r>
          </a:p>
        </p:txBody>
      </p:sp>
      <p:sp>
        <p:nvSpPr>
          <p:cNvPr id="115717" name="AutoShape 5"/>
          <p:cNvSpPr>
            <a:spLocks noChangeArrowheads="1"/>
          </p:cNvSpPr>
          <p:nvPr/>
        </p:nvSpPr>
        <p:spPr bwMode="auto">
          <a:xfrm flipH="1" flipV="1">
            <a:off x="755576" y="1820862"/>
            <a:ext cx="4968875" cy="936625"/>
          </a:xfrm>
          <a:prstGeom prst="wedgeRectCallout">
            <a:avLst>
              <a:gd name="adj1" fmla="val -34190"/>
              <a:gd name="adj2" fmla="val 89491"/>
            </a:avLst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lIns="93609" tIns="46805" rIns="93609" bIns="46805" anchor="ctr"/>
          <a:lstStyle>
            <a:lvl1pPr defTabSz="936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66725" defTabSz="936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36625" defTabSz="936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03350" defTabSz="936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73250" defTabSz="936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30450" defTabSz="9366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87650" defTabSz="9366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44850" defTabSz="9366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02050" defTabSz="9366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  <a:defRPr/>
            </a:pPr>
            <a:r>
              <a:rPr lang="ru-RU" sz="2000" dirty="0" smtClean="0"/>
              <a:t>Отработаны информационные </a:t>
            </a:r>
            <a:r>
              <a:rPr lang="ru-RU" sz="2000" dirty="0" err="1" smtClean="0"/>
              <a:t>взаимо</a:t>
            </a:r>
            <a:r>
              <a:rPr lang="ru-RU" sz="2000" dirty="0" smtClean="0"/>
              <a:t>-</a:t>
            </a:r>
          </a:p>
          <a:p>
            <a:pPr algn="ctr">
              <a:buFont typeface="Wingdings" panose="05000000000000000000" pitchFamily="2" charset="2"/>
              <a:buNone/>
              <a:defRPr/>
            </a:pPr>
            <a:r>
              <a:rPr lang="ru-RU" sz="2000" dirty="0" smtClean="0"/>
              <a:t>связи  </a:t>
            </a:r>
            <a:r>
              <a:rPr lang="ru-RU" sz="2000" dirty="0" err="1" smtClean="0"/>
              <a:t>разноведомственных</a:t>
            </a:r>
            <a:r>
              <a:rPr lang="ru-RU" sz="2000" dirty="0" smtClean="0"/>
              <a:t> субъектов</a:t>
            </a:r>
            <a:endParaRPr lang="ru-RU" sz="1700" dirty="0" smtClean="0"/>
          </a:p>
        </p:txBody>
      </p:sp>
    </p:spTree>
    <p:extLst>
      <p:ext uri="{BB962C8B-B14F-4D97-AF65-F5344CB8AC3E}">
        <p14:creationId xmlns:p14="http://schemas.microsoft.com/office/powerpoint/2010/main" val="12314576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ru-RU" dirty="0" smtClean="0"/>
              <a:t>АВТОМАТИЗИРОВАННАЯ </a:t>
            </a:r>
            <a:r>
              <a:rPr lang="ru-RU" dirty="0" err="1" smtClean="0"/>
              <a:t>экспертнАЯ</a:t>
            </a:r>
            <a:r>
              <a:rPr lang="ru-RU" dirty="0" smtClean="0"/>
              <a:t> </a:t>
            </a:r>
            <a:r>
              <a:rPr lang="ru-RU" dirty="0" err="1" smtClean="0"/>
              <a:t>системА</a:t>
            </a:r>
            <a:r>
              <a:rPr lang="ru-RU" dirty="0" smtClean="0"/>
              <a:t> </a:t>
            </a:r>
            <a:r>
              <a:rPr lang="ru-RU" dirty="0"/>
              <a:t>«Качество </a:t>
            </a:r>
            <a:r>
              <a:rPr lang="ru-RU" dirty="0" err="1" smtClean="0"/>
              <a:t>медицинскОЙ</a:t>
            </a:r>
            <a:r>
              <a:rPr lang="ru-RU" dirty="0" smtClean="0"/>
              <a:t> </a:t>
            </a:r>
            <a:r>
              <a:rPr lang="ru-RU" dirty="0"/>
              <a:t>помощи»</a:t>
            </a:r>
          </a:p>
        </p:txBody>
      </p:sp>
    </p:spTree>
    <p:extLst>
      <p:ext uri="{BB962C8B-B14F-4D97-AF65-F5344CB8AC3E}">
        <p14:creationId xmlns:p14="http://schemas.microsoft.com/office/powerpoint/2010/main" val="154177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672" y="2420888"/>
            <a:ext cx="6790018" cy="2304256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000" dirty="0" smtClean="0">
                <a:latin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</a:rPr>
              <a:t>Организация   процесса </a:t>
            </a:r>
            <a:br>
              <a:rPr lang="ru-RU" sz="4000" dirty="0" smtClean="0">
                <a:latin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</a:rPr>
              <a:t>в   условиях   АЭС КМП</a:t>
            </a:r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: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/>
            </a:r>
            <a:b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/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/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</a:br>
            <a:r>
              <a:rPr lang="en-US" i="1" dirty="0"/>
              <a:t/>
            </a:r>
            <a:br>
              <a:rPr lang="en-US" i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228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2"/>
          <p:cNvSpPr>
            <a:spLocks noGrp="1"/>
          </p:cNvSpPr>
          <p:nvPr>
            <p:ph type="title"/>
          </p:nvPr>
        </p:nvSpPr>
        <p:spPr>
          <a:xfrm>
            <a:off x="1187624" y="297657"/>
            <a:ext cx="7570787" cy="1295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b="1" dirty="0" smtClean="0"/>
              <a:t>МЕТОДИЧЕСКОЕ ОБЕСПЕЧЕНИЕ РАЗРАБОТКИ ЭКСПЕРТНОЙ СИСТЕМЫ «КАЧЕСТВО  МЕДИЦИНСКОЙ ПОМОЩИ» </a:t>
            </a:r>
            <a:br>
              <a:rPr lang="ru-RU" sz="2800" b="1" dirty="0" smtClean="0"/>
            </a:br>
            <a:endParaRPr lang="ru-RU" sz="2800" dirty="0" smtClean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39751" y="1773238"/>
            <a:ext cx="7992690" cy="4114800"/>
          </a:xfrm>
        </p:spPr>
        <p:txBody>
          <a:bodyPr>
            <a:normAutofit fontScale="77500" lnSpcReduction="20000"/>
          </a:bodyPr>
          <a:lstStyle/>
          <a:p>
            <a:pPr marL="0" indent="0"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ru-RU" sz="2200" b="1" dirty="0" smtClean="0"/>
              <a:t>Экспертная система «Качество  медицинской помощи» (ЭС «Качество») </a:t>
            </a:r>
            <a:r>
              <a:rPr lang="ru-RU" sz="2200" dirty="0" smtClean="0"/>
              <a:t>дает интегрированную оценку и динамический анализ качества медицинской помощи. Нормирование основано на анализе временных рядов показателей (активно используются базы данных первичных показателей здоровья населения) с учетом экспертных оценок. </a:t>
            </a:r>
          </a:p>
          <a:p>
            <a:pPr marL="0" indent="0"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ru-RU" sz="2200" dirty="0" smtClean="0"/>
              <a:t>При создании «Стандартов благополучия» применяются методы экспертного анализа. Количественным выражением качества медицинской помощи является коэффициент соответствия достигнутых результатов объекта стандарту благополучия. Этот коэффициент называется </a:t>
            </a:r>
            <a:r>
              <a:rPr lang="ru-RU" sz="2200" i="1" dirty="0" smtClean="0"/>
              <a:t>уровнем качества.</a:t>
            </a:r>
            <a:r>
              <a:rPr lang="ru-RU" sz="2200" dirty="0" smtClean="0"/>
              <a:t> </a:t>
            </a:r>
          </a:p>
          <a:p>
            <a:pPr marL="0" indent="0"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ru-RU" sz="2200" dirty="0" smtClean="0"/>
              <a:t>АИС «Качество» относится к экспертным системам, поскольку создает и использует базы знаний (ситуаций, проблем, рекомендаций для принятия управляющих решений). </a:t>
            </a:r>
          </a:p>
          <a:p>
            <a:pPr eaLnBrk="1" hangingPunct="1">
              <a:defRPr/>
            </a:pPr>
            <a:endParaRPr lang="ru-RU" sz="2200" dirty="0" smtClean="0"/>
          </a:p>
        </p:txBody>
      </p:sp>
    </p:spTree>
    <p:extLst>
      <p:ext uri="{BB962C8B-B14F-4D97-AF65-F5344CB8AC3E}">
        <p14:creationId xmlns:p14="http://schemas.microsoft.com/office/powerpoint/2010/main" val="165760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/>
          </p:cNvSpPr>
          <p:nvPr/>
        </p:nvSpPr>
        <p:spPr bwMode="auto">
          <a:xfrm rot="-5400000">
            <a:off x="-2109787" y="2823369"/>
            <a:ext cx="6203950" cy="107156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78638" tIns="39319" rIns="78638" bIns="39319" anchor="ctr"/>
          <a:lstStyle>
            <a:lvl1pPr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937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858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795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732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0304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876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448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4020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ru-RU" sz="3100" b="1" dirty="0" smtClean="0">
                <a:latin typeface="Times New Roman" panose="02020603050405020304" pitchFamily="18" charset="0"/>
              </a:rPr>
              <a:t>ОРГАНИЗАЦИЯ   ПРОЦЕССА </a:t>
            </a:r>
          </a:p>
          <a:p>
            <a:pPr algn="ctr">
              <a:defRPr/>
            </a:pPr>
            <a:r>
              <a:rPr lang="ru-RU" sz="3100" b="1" dirty="0" smtClean="0">
                <a:latin typeface="Times New Roman" panose="02020603050405020304" pitchFamily="18" charset="0"/>
              </a:rPr>
              <a:t>В   УСЛОВИЯХ   АЭС КМП</a:t>
            </a:r>
            <a:r>
              <a:rPr 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:</a:t>
            </a:r>
            <a:endParaRPr lang="ru-RU" sz="2100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1766888" y="1698625"/>
            <a:ext cx="755650" cy="261143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78638" tIns="39319" rIns="78638" bIns="39319" anchor="ctr"/>
          <a:lstStyle>
            <a:lvl1pPr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937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858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795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732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0304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876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448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4020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400" b="1" dirty="0" smtClean="0">
                <a:latin typeface="Times New Roman" panose="02020603050405020304" pitchFamily="18" charset="0"/>
              </a:rPr>
              <a:t>М</a:t>
            </a:r>
          </a:p>
          <a:p>
            <a:pPr algn="ctr">
              <a:defRPr/>
            </a:pPr>
            <a:r>
              <a:rPr lang="ru-RU" sz="2400" b="1" dirty="0" smtClean="0">
                <a:latin typeface="Times New Roman" panose="02020603050405020304" pitchFamily="18" charset="0"/>
              </a:rPr>
              <a:t>И</a:t>
            </a:r>
          </a:p>
          <a:p>
            <a:pPr algn="ctr">
              <a:defRPr/>
            </a:pPr>
            <a:r>
              <a:rPr lang="ru-RU" sz="2400" b="1" dirty="0" smtClean="0">
                <a:latin typeface="Times New Roman" panose="02020603050405020304" pitchFamily="18" charset="0"/>
              </a:rPr>
              <a:t>А</a:t>
            </a:r>
          </a:p>
          <a:p>
            <a:pPr algn="ctr">
              <a:defRPr/>
            </a:pPr>
            <a:r>
              <a:rPr lang="ru-RU" sz="2400" b="1" dirty="0" smtClean="0">
                <a:latin typeface="Times New Roman" panose="02020603050405020304" pitchFamily="18" charset="0"/>
              </a:rPr>
              <a:t>Ц</a:t>
            </a:r>
            <a:endParaRPr lang="ru-RU" sz="2400" dirty="0" smtClean="0">
              <a:latin typeface="Times New Roman" panose="02020603050405020304" pitchFamily="18" charset="0"/>
            </a:endParaRPr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5218113" y="135731"/>
            <a:ext cx="946150" cy="71913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78638" tIns="39319" rIns="78638" bIns="39319" anchor="ctr"/>
          <a:lstStyle>
            <a:lvl1pPr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937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858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795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732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0304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876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448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4020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ru-RU" sz="2000" b="1" dirty="0" smtClean="0">
                <a:latin typeface="Times New Roman" panose="02020603050405020304" pitchFamily="18" charset="0"/>
              </a:rPr>
              <a:t>ЛПУ</a:t>
            </a:r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2347913" y="304800"/>
            <a:ext cx="2065337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8638" tIns="39319" rIns="78638" bIns="39319" anchor="ctr">
            <a:spAutoFit/>
          </a:bodyPr>
          <a:lstStyle>
            <a:lvl1pPr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sz="1200">
                <a:latin typeface="Times New Roman" panose="02020603050405020304" pitchFamily="18" charset="0"/>
              </a:rPr>
              <a:t>СВЕДЕНИЯ О ПАЦИЕНТАХ</a:t>
            </a:r>
            <a:r>
              <a:rPr lang="ru-RU" sz="1200">
                <a:solidFill>
                  <a:srgbClr val="000000"/>
                </a:solidFill>
                <a:latin typeface="Times New Roman" panose="02020603050405020304" pitchFamily="18" charset="0"/>
              </a:rPr>
              <a:t>,</a:t>
            </a:r>
          </a:p>
          <a:p>
            <a:pPr algn="ctr">
              <a:spcBef>
                <a:spcPct val="50000"/>
              </a:spcBef>
            </a:pPr>
            <a:r>
              <a:rPr lang="ru-RU" sz="1200">
                <a:latin typeface="Times New Roman" panose="02020603050405020304" pitchFamily="18" charset="0"/>
              </a:rPr>
              <a:t> ВРАЧЕББНЫХ КАДРАХ</a:t>
            </a:r>
          </a:p>
        </p:txBody>
      </p:sp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6723063" y="557212"/>
            <a:ext cx="2195512" cy="9413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78638" tIns="39319" rIns="78638" bIns="39319" anchor="ctr"/>
          <a:lstStyle>
            <a:lvl1pPr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937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858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795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732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0304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876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448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4020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ru-RU" sz="1700" b="1" dirty="0" smtClean="0">
                <a:latin typeface="Times New Roman" panose="02020603050405020304" pitchFamily="18" charset="0"/>
              </a:rPr>
              <a:t>ПАТАЛОГО-</a:t>
            </a:r>
          </a:p>
          <a:p>
            <a:pPr algn="ctr">
              <a:defRPr/>
            </a:pPr>
            <a:r>
              <a:rPr lang="ru-RU" sz="1700" b="1" dirty="0" smtClean="0">
                <a:latin typeface="Times New Roman" panose="02020603050405020304" pitchFamily="18" charset="0"/>
              </a:rPr>
              <a:t>АНАТОМИЧЕСКАЯ</a:t>
            </a:r>
          </a:p>
          <a:p>
            <a:pPr algn="ctr">
              <a:defRPr/>
            </a:pPr>
            <a:r>
              <a:rPr lang="ru-RU" sz="1700" b="1" dirty="0" smtClean="0">
                <a:latin typeface="Times New Roman" panose="02020603050405020304" pitchFamily="18" charset="0"/>
              </a:rPr>
              <a:t>СЛУЖБА</a:t>
            </a:r>
            <a:endParaRPr lang="ru-RU" sz="2100" b="1" dirty="0" smtClean="0">
              <a:latin typeface="Times New Roman" panose="02020603050405020304" pitchFamily="18" charset="0"/>
            </a:endParaRPr>
          </a:p>
        </p:txBody>
      </p:sp>
      <p:sp>
        <p:nvSpPr>
          <p:cNvPr id="8200" name="Line 7"/>
          <p:cNvSpPr>
            <a:spLocks noChangeShapeType="1"/>
          </p:cNvSpPr>
          <p:nvPr/>
        </p:nvSpPr>
        <p:spPr bwMode="auto">
          <a:xfrm>
            <a:off x="2017713" y="522288"/>
            <a:ext cx="3216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01" name="Line 8"/>
          <p:cNvSpPr>
            <a:spLocks noChangeShapeType="1"/>
          </p:cNvSpPr>
          <p:nvPr/>
        </p:nvSpPr>
        <p:spPr bwMode="auto">
          <a:xfrm>
            <a:off x="1955800" y="522288"/>
            <a:ext cx="0" cy="1176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02" name="Line 9"/>
          <p:cNvSpPr>
            <a:spLocks noChangeShapeType="1"/>
          </p:cNvSpPr>
          <p:nvPr/>
        </p:nvSpPr>
        <p:spPr bwMode="auto">
          <a:xfrm flipH="1" flipV="1">
            <a:off x="2206625" y="1176338"/>
            <a:ext cx="4495800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03" name="Text Box 10"/>
          <p:cNvSpPr txBox="1">
            <a:spLocks noChangeArrowheads="1"/>
          </p:cNvSpPr>
          <p:nvPr/>
        </p:nvSpPr>
        <p:spPr bwMode="auto">
          <a:xfrm>
            <a:off x="2220913" y="849313"/>
            <a:ext cx="3995737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8638" tIns="39319" rIns="78638" bIns="39319" anchor="ctr">
            <a:spAutoFit/>
          </a:bodyPr>
          <a:lstStyle>
            <a:lvl1pPr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sz="1200">
                <a:latin typeface="Times New Roman" panose="02020603050405020304" pitchFamily="18" charset="0"/>
              </a:rPr>
              <a:t>ДЕФЕКТЫ ДОГОСПИТАЛЬНОГО ЭТАПА, СТАЦИОНАРА</a:t>
            </a:r>
            <a:endParaRPr lang="ru-RU" sz="1500">
              <a:latin typeface="Times New Roman" panose="02020603050405020304" pitchFamily="18" charset="0"/>
            </a:endParaRPr>
          </a:p>
        </p:txBody>
      </p:sp>
      <p:sp>
        <p:nvSpPr>
          <p:cNvPr id="8204" name="Line 11"/>
          <p:cNvSpPr>
            <a:spLocks noChangeShapeType="1"/>
          </p:cNvSpPr>
          <p:nvPr/>
        </p:nvSpPr>
        <p:spPr bwMode="auto">
          <a:xfrm>
            <a:off x="2206625" y="1176338"/>
            <a:ext cx="0" cy="522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956" name="Rectangle 12"/>
          <p:cNvSpPr>
            <a:spLocks noChangeArrowheads="1"/>
          </p:cNvSpPr>
          <p:nvPr/>
        </p:nvSpPr>
        <p:spPr bwMode="auto">
          <a:xfrm>
            <a:off x="6852156" y="2827329"/>
            <a:ext cx="2017712" cy="84931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78638" tIns="39319" rIns="78638" bIns="39319" anchor="ctr"/>
          <a:lstStyle>
            <a:lvl1pPr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937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858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795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732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0304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876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448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4020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ru-RU" sz="2000" b="1" dirty="0" smtClean="0">
                <a:latin typeface="Times New Roman" panose="02020603050405020304" pitchFamily="18" charset="0"/>
              </a:rPr>
              <a:t>СТРАХОВЫЕ</a:t>
            </a:r>
          </a:p>
          <a:p>
            <a:pPr algn="ctr">
              <a:defRPr/>
            </a:pPr>
            <a:r>
              <a:rPr lang="ru-RU" sz="2000" b="1" dirty="0" smtClean="0">
                <a:latin typeface="Times New Roman" panose="02020603050405020304" pitchFamily="18" charset="0"/>
              </a:rPr>
              <a:t>КОМПАНИИ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8206" name="Line 13"/>
          <p:cNvSpPr>
            <a:spLocks noChangeShapeType="1"/>
          </p:cNvSpPr>
          <p:nvPr/>
        </p:nvSpPr>
        <p:spPr bwMode="auto">
          <a:xfrm flipH="1">
            <a:off x="2395538" y="1566863"/>
            <a:ext cx="4541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07" name="Text Box 14"/>
          <p:cNvSpPr txBox="1">
            <a:spLocks noChangeArrowheads="1"/>
          </p:cNvSpPr>
          <p:nvPr/>
        </p:nvSpPr>
        <p:spPr bwMode="auto">
          <a:xfrm>
            <a:off x="3219450" y="1219200"/>
            <a:ext cx="2506663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8638" tIns="39319" rIns="78638" bIns="39319" anchor="ctr">
            <a:spAutoFit/>
          </a:bodyPr>
          <a:lstStyle>
            <a:lvl1pPr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sz="1200">
                <a:latin typeface="Times New Roman" panose="02020603050405020304" pitchFamily="18" charset="0"/>
              </a:rPr>
              <a:t>РЕЗУЛЬТАТЫ ИНСПЕКЦИОННЫХ</a:t>
            </a:r>
          </a:p>
          <a:p>
            <a:pPr algn="ctr"/>
            <a:r>
              <a:rPr lang="ru-RU" sz="12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200">
                <a:latin typeface="Times New Roman" panose="02020603050405020304" pitchFamily="18" charset="0"/>
              </a:rPr>
              <a:t>ПРОВЕРОК КАЧЕСТВА</a:t>
            </a:r>
            <a:endParaRPr lang="ru-RU" sz="1500">
              <a:latin typeface="Times New Roman" panose="02020603050405020304" pitchFamily="18" charset="0"/>
            </a:endParaRPr>
          </a:p>
        </p:txBody>
      </p:sp>
      <p:sp>
        <p:nvSpPr>
          <p:cNvPr id="82959" name="Rectangle 15"/>
          <p:cNvSpPr>
            <a:spLocks noChangeArrowheads="1"/>
          </p:cNvSpPr>
          <p:nvPr/>
        </p:nvSpPr>
        <p:spPr bwMode="auto">
          <a:xfrm>
            <a:off x="5297488" y="2286000"/>
            <a:ext cx="882650" cy="1828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78638" tIns="39319" rIns="78638" bIns="39319" anchor="ctr"/>
          <a:lstStyle>
            <a:lvl1pPr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937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858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795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732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0304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876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448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4020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ru-RU" sz="2000" b="1" dirty="0" smtClean="0">
                <a:latin typeface="Times New Roman" panose="02020603050405020304" pitchFamily="18" charset="0"/>
              </a:rPr>
              <a:t>УЗ</a:t>
            </a:r>
          </a:p>
        </p:txBody>
      </p:sp>
      <p:sp>
        <p:nvSpPr>
          <p:cNvPr id="8209" name="Line 16"/>
          <p:cNvSpPr>
            <a:spLocks noChangeShapeType="1"/>
          </p:cNvSpPr>
          <p:nvPr/>
        </p:nvSpPr>
        <p:spPr bwMode="auto">
          <a:xfrm>
            <a:off x="2522538" y="2481263"/>
            <a:ext cx="27749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10" name="Text Box 17"/>
          <p:cNvSpPr txBox="1">
            <a:spLocks noChangeArrowheads="1"/>
          </p:cNvSpPr>
          <p:nvPr/>
        </p:nvSpPr>
        <p:spPr bwMode="auto">
          <a:xfrm>
            <a:off x="2522538" y="2157413"/>
            <a:ext cx="26955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8638" tIns="39319" rIns="78638" bIns="39319" anchor="ctr">
            <a:spAutoFit/>
          </a:bodyPr>
          <a:lstStyle>
            <a:lvl1pPr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sz="1200">
                <a:latin typeface="Times New Roman" panose="02020603050405020304" pitchFamily="18" charset="0"/>
              </a:rPr>
              <a:t>ПЕРЕЧЕНЬ ОБЪЕКТОВ,</a:t>
            </a:r>
          </a:p>
          <a:p>
            <a:pPr algn="ctr">
              <a:spcBef>
                <a:spcPct val="50000"/>
              </a:spcBef>
            </a:pPr>
            <a:r>
              <a:rPr lang="ru-RU" sz="1200">
                <a:latin typeface="Times New Roman" panose="02020603050405020304" pitchFamily="18" charset="0"/>
              </a:rPr>
              <a:t>ПОДЛЕЖАЩИХ КОНТРОЛЮ</a:t>
            </a:r>
            <a:endParaRPr lang="ru-RU" sz="1500">
              <a:latin typeface="Times New Roman" panose="02020603050405020304" pitchFamily="18" charset="0"/>
            </a:endParaRPr>
          </a:p>
        </p:txBody>
      </p:sp>
      <p:sp>
        <p:nvSpPr>
          <p:cNvPr id="8211" name="Line 18"/>
          <p:cNvSpPr>
            <a:spLocks noChangeShapeType="1"/>
          </p:cNvSpPr>
          <p:nvPr/>
        </p:nvSpPr>
        <p:spPr bwMode="auto">
          <a:xfrm>
            <a:off x="2395538" y="1566863"/>
            <a:ext cx="0" cy="131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963" name="Rectangle 19"/>
          <p:cNvSpPr>
            <a:spLocks noChangeArrowheads="1"/>
          </p:cNvSpPr>
          <p:nvPr/>
        </p:nvSpPr>
        <p:spPr bwMode="auto">
          <a:xfrm>
            <a:off x="6948488" y="6108709"/>
            <a:ext cx="1954213" cy="457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78638" tIns="39319" rIns="78638" bIns="39319" anchor="ctr"/>
          <a:lstStyle>
            <a:lvl1pPr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937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858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795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732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0304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876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448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4020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ru-RU" sz="2000" b="1" dirty="0" smtClean="0">
                <a:latin typeface="Times New Roman" panose="02020603050405020304" pitchFamily="18" charset="0"/>
              </a:rPr>
              <a:t>НАСЕЛЕНИЕ</a:t>
            </a:r>
          </a:p>
        </p:txBody>
      </p:sp>
      <p:sp>
        <p:nvSpPr>
          <p:cNvPr id="8213" name="Line 20"/>
          <p:cNvSpPr>
            <a:spLocks noChangeShapeType="1"/>
          </p:cNvSpPr>
          <p:nvPr/>
        </p:nvSpPr>
        <p:spPr bwMode="auto">
          <a:xfrm flipH="1">
            <a:off x="1890713" y="6530975"/>
            <a:ext cx="4983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14" name="Line 21"/>
          <p:cNvSpPr>
            <a:spLocks noChangeShapeType="1"/>
          </p:cNvSpPr>
          <p:nvPr/>
        </p:nvSpPr>
        <p:spPr bwMode="auto">
          <a:xfrm flipV="1">
            <a:off x="1828800" y="4310063"/>
            <a:ext cx="0" cy="2220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15" name="Text Box 22"/>
          <p:cNvSpPr txBox="1">
            <a:spLocks noChangeArrowheads="1"/>
          </p:cNvSpPr>
          <p:nvPr/>
        </p:nvSpPr>
        <p:spPr bwMode="auto">
          <a:xfrm>
            <a:off x="2540000" y="5995988"/>
            <a:ext cx="4162425" cy="53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8638" tIns="39319" rIns="78638" bIns="39319" anchor="ctr">
            <a:spAutoFit/>
          </a:bodyPr>
          <a:lstStyle>
            <a:lvl1pPr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sz="1200" dirty="0">
                <a:latin typeface="Times New Roman" panose="02020603050405020304" pitchFamily="18" charset="0"/>
              </a:rPr>
              <a:t>ЖАЛОБЫ, ЗАЯВЛЕНИЯ НАСЕЛЕНИЯ,</a:t>
            </a:r>
          </a:p>
          <a:p>
            <a:pPr algn="ctr">
              <a:spcBef>
                <a:spcPct val="50000"/>
              </a:spcBef>
            </a:pPr>
            <a:r>
              <a:rPr lang="ru-RU" sz="1200" dirty="0">
                <a:latin typeface="Times New Roman" panose="02020603050405020304" pitchFamily="18" charset="0"/>
              </a:rPr>
              <a:t>СОЦИОЛОГИЧЕСКИЕ ИССЛЕДОВАНИЯ</a:t>
            </a:r>
            <a:endParaRPr lang="ru-RU" sz="1700" dirty="0">
              <a:latin typeface="Times New Roman" panose="02020603050405020304" pitchFamily="18" charset="0"/>
            </a:endParaRPr>
          </a:p>
        </p:txBody>
      </p:sp>
      <p:sp>
        <p:nvSpPr>
          <p:cNvPr id="8216" name="Line 23"/>
          <p:cNvSpPr>
            <a:spLocks noChangeShapeType="1"/>
          </p:cNvSpPr>
          <p:nvPr/>
        </p:nvSpPr>
        <p:spPr bwMode="auto">
          <a:xfrm>
            <a:off x="2522538" y="3265488"/>
            <a:ext cx="27749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17" name="Text Box 24"/>
          <p:cNvSpPr txBox="1">
            <a:spLocks noChangeArrowheads="1"/>
          </p:cNvSpPr>
          <p:nvPr/>
        </p:nvSpPr>
        <p:spPr bwMode="auto">
          <a:xfrm>
            <a:off x="2763838" y="2965450"/>
            <a:ext cx="2217737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8638" tIns="39319" rIns="78638" bIns="39319" anchor="ctr">
            <a:spAutoFit/>
          </a:bodyPr>
          <a:lstStyle>
            <a:lvl1pPr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sz="1200">
                <a:latin typeface="Times New Roman" panose="02020603050405020304" pitchFamily="18" charset="0"/>
              </a:rPr>
              <a:t>ОЦЕНКИ КМП ПО ОБЪЕКТАМ</a:t>
            </a:r>
            <a:endParaRPr lang="ru-RU" sz="1500">
              <a:latin typeface="Times New Roman" panose="02020603050405020304" pitchFamily="18" charset="0"/>
            </a:endParaRPr>
          </a:p>
        </p:txBody>
      </p:sp>
      <p:sp>
        <p:nvSpPr>
          <p:cNvPr id="8218" name="Line 25"/>
          <p:cNvSpPr>
            <a:spLocks noChangeShapeType="1"/>
          </p:cNvSpPr>
          <p:nvPr/>
        </p:nvSpPr>
        <p:spPr bwMode="auto">
          <a:xfrm>
            <a:off x="2522538" y="3787775"/>
            <a:ext cx="277495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19" name="Text Box 26"/>
          <p:cNvSpPr txBox="1">
            <a:spLocks noChangeArrowheads="1"/>
          </p:cNvSpPr>
          <p:nvPr/>
        </p:nvSpPr>
        <p:spPr bwMode="auto">
          <a:xfrm>
            <a:off x="2586038" y="3436938"/>
            <a:ext cx="2711450" cy="627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8638" tIns="39319" rIns="78638" bIns="39319" anchor="ctr">
            <a:spAutoFit/>
          </a:bodyPr>
          <a:lstStyle>
            <a:lvl1pPr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sz="1200" b="1">
                <a:solidFill>
                  <a:schemeClr val="tx2"/>
                </a:solidFill>
                <a:latin typeface="Times New Roman" panose="02020603050405020304" pitchFamily="18" charset="0"/>
              </a:rPr>
              <a:t>РЕКОМЕНДАЦИИ</a:t>
            </a:r>
          </a:p>
          <a:p>
            <a:pPr algn="ctr"/>
            <a:r>
              <a:rPr lang="ru-RU" sz="1200" b="1">
                <a:solidFill>
                  <a:schemeClr val="tx2"/>
                </a:solidFill>
                <a:latin typeface="Times New Roman" panose="02020603050405020304" pitchFamily="18" charset="0"/>
              </a:rPr>
              <a:t> УПРАВЛЯЮЩИХ ВОЗДЕЙСТВИЯХ</a:t>
            </a:r>
            <a:endParaRPr lang="ru-RU" sz="1500" b="1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20" name="Line 27"/>
          <p:cNvSpPr>
            <a:spLocks noChangeShapeType="1"/>
          </p:cNvSpPr>
          <p:nvPr/>
        </p:nvSpPr>
        <p:spPr bwMode="auto">
          <a:xfrm>
            <a:off x="2459038" y="4310063"/>
            <a:ext cx="0" cy="19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1" name="Line 28"/>
          <p:cNvSpPr>
            <a:spLocks noChangeShapeType="1"/>
          </p:cNvSpPr>
          <p:nvPr/>
        </p:nvSpPr>
        <p:spPr bwMode="auto">
          <a:xfrm>
            <a:off x="2459038" y="4506913"/>
            <a:ext cx="4918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2" name="Line 29"/>
          <p:cNvSpPr>
            <a:spLocks noChangeShapeType="1"/>
          </p:cNvSpPr>
          <p:nvPr/>
        </p:nvSpPr>
        <p:spPr bwMode="auto">
          <a:xfrm flipV="1">
            <a:off x="7377113" y="3787775"/>
            <a:ext cx="0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3" name="Text Box 30"/>
          <p:cNvSpPr txBox="1">
            <a:spLocks noChangeArrowheads="1"/>
          </p:cNvSpPr>
          <p:nvPr/>
        </p:nvSpPr>
        <p:spPr bwMode="auto">
          <a:xfrm>
            <a:off x="2586038" y="4244975"/>
            <a:ext cx="4918075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8638" tIns="39319" rIns="78638" bIns="39319" anchor="ctr">
            <a:spAutoFit/>
          </a:bodyPr>
          <a:lstStyle>
            <a:lvl1pPr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sz="1200">
                <a:latin typeface="Times New Roman" panose="02020603050405020304" pitchFamily="18" charset="0"/>
              </a:rPr>
              <a:t>СПИСКИ СЛУЧАЕВ, ПОДЛЕЖАЩИХ ОБЯЗАТЕЛЬНОЙ ЭКСПЕРТИЗЕ</a:t>
            </a:r>
            <a:endParaRPr lang="ru-RU" sz="1500">
              <a:latin typeface="Times New Roman" panose="02020603050405020304" pitchFamily="18" charset="0"/>
            </a:endParaRPr>
          </a:p>
        </p:txBody>
      </p:sp>
      <p:sp>
        <p:nvSpPr>
          <p:cNvPr id="82975" name="Rectangle 31"/>
          <p:cNvSpPr>
            <a:spLocks noChangeArrowheads="1"/>
          </p:cNvSpPr>
          <p:nvPr/>
        </p:nvSpPr>
        <p:spPr bwMode="auto">
          <a:xfrm>
            <a:off x="7411243" y="4474368"/>
            <a:ext cx="1385888" cy="5873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78638" tIns="39319" rIns="78638" bIns="39319" anchor="ctr"/>
          <a:lstStyle>
            <a:lvl1pPr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937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858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795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732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0304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876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448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4020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ru-RU" sz="2000" b="1" dirty="0" smtClean="0">
                <a:latin typeface="Times New Roman" panose="02020603050405020304" pitchFamily="18" charset="0"/>
              </a:rPr>
              <a:t>ФОНД</a:t>
            </a:r>
          </a:p>
          <a:p>
            <a:pPr algn="ctr">
              <a:defRPr/>
            </a:pPr>
            <a:r>
              <a:rPr lang="ru-RU" sz="2000" b="1" dirty="0" smtClean="0">
                <a:latin typeface="Times New Roman" panose="02020603050405020304" pitchFamily="18" charset="0"/>
              </a:rPr>
              <a:t>ОМС</a:t>
            </a:r>
          </a:p>
        </p:txBody>
      </p:sp>
      <p:sp>
        <p:nvSpPr>
          <p:cNvPr id="82976" name="Rectangle 32"/>
          <p:cNvSpPr>
            <a:spLocks noChangeArrowheads="1"/>
          </p:cNvSpPr>
          <p:nvPr/>
        </p:nvSpPr>
        <p:spPr bwMode="auto">
          <a:xfrm>
            <a:off x="7442200" y="5299067"/>
            <a:ext cx="1323975" cy="5222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78638" tIns="39319" rIns="78638" bIns="39319" anchor="ctr"/>
          <a:lstStyle>
            <a:lvl1pPr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937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858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795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73213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0304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876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448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402013" defTabSz="785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ru-RU" sz="2000" b="1" dirty="0" smtClean="0">
                <a:latin typeface="Times New Roman" panose="02020603050405020304" pitchFamily="18" charset="0"/>
              </a:rPr>
              <a:t>ЦГСЭН</a:t>
            </a:r>
          </a:p>
        </p:txBody>
      </p:sp>
      <p:sp>
        <p:nvSpPr>
          <p:cNvPr id="8226" name="Line 33"/>
          <p:cNvSpPr>
            <a:spLocks noChangeShapeType="1"/>
          </p:cNvSpPr>
          <p:nvPr/>
        </p:nvSpPr>
        <p:spPr bwMode="auto">
          <a:xfrm>
            <a:off x="2333625" y="4310063"/>
            <a:ext cx="0" cy="654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7" name="Line 34"/>
          <p:cNvSpPr>
            <a:spLocks noChangeShapeType="1"/>
          </p:cNvSpPr>
          <p:nvPr/>
        </p:nvSpPr>
        <p:spPr bwMode="auto">
          <a:xfrm>
            <a:off x="2333625" y="4964113"/>
            <a:ext cx="5043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8" name="Text Box 35"/>
          <p:cNvSpPr txBox="1">
            <a:spLocks noChangeArrowheads="1"/>
          </p:cNvSpPr>
          <p:nvPr/>
        </p:nvSpPr>
        <p:spPr bwMode="auto">
          <a:xfrm>
            <a:off x="2725738" y="4637088"/>
            <a:ext cx="37909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8638" tIns="39319" rIns="78638" bIns="39319" anchor="ctr">
            <a:spAutoFit/>
          </a:bodyPr>
          <a:lstStyle>
            <a:lvl1pPr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sz="1200">
                <a:latin typeface="Times New Roman" panose="02020603050405020304" pitchFamily="18" charset="0"/>
              </a:rPr>
              <a:t>СВЕДЕНИЯ О КАЧЕСТВЕ МЕДИЦИНСКОЙ ПОМОЩИ</a:t>
            </a:r>
          </a:p>
        </p:txBody>
      </p:sp>
      <p:sp>
        <p:nvSpPr>
          <p:cNvPr id="8229" name="Line 36"/>
          <p:cNvSpPr>
            <a:spLocks noChangeShapeType="1"/>
          </p:cNvSpPr>
          <p:nvPr/>
        </p:nvSpPr>
        <p:spPr bwMode="auto">
          <a:xfrm>
            <a:off x="2081213" y="4310063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30" name="Line 37"/>
          <p:cNvSpPr>
            <a:spLocks noChangeShapeType="1"/>
          </p:cNvSpPr>
          <p:nvPr/>
        </p:nvSpPr>
        <p:spPr bwMode="auto">
          <a:xfrm>
            <a:off x="2081213" y="5681663"/>
            <a:ext cx="5360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31" name="Text Box 38"/>
          <p:cNvSpPr txBox="1">
            <a:spLocks noChangeArrowheads="1"/>
          </p:cNvSpPr>
          <p:nvPr/>
        </p:nvSpPr>
        <p:spPr bwMode="auto">
          <a:xfrm>
            <a:off x="2698750" y="5356225"/>
            <a:ext cx="1939925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8638" tIns="39319" rIns="78638" bIns="39319" anchor="ctr">
            <a:spAutoFit/>
          </a:bodyPr>
          <a:lstStyle>
            <a:lvl1pPr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sz="1200">
                <a:latin typeface="Times New Roman" panose="02020603050405020304" pitchFamily="18" charset="0"/>
              </a:rPr>
              <a:t>ЛПУ АКТЫ САНРЕЖИМА</a:t>
            </a:r>
            <a:r>
              <a:rPr lang="ru-RU" sz="12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8232" name="Line 39"/>
          <p:cNvSpPr>
            <a:spLocks noChangeShapeType="1"/>
          </p:cNvSpPr>
          <p:nvPr/>
        </p:nvSpPr>
        <p:spPr bwMode="auto">
          <a:xfrm>
            <a:off x="6180138" y="3592513"/>
            <a:ext cx="377825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33" name="Line 40"/>
          <p:cNvSpPr>
            <a:spLocks noChangeShapeType="1"/>
          </p:cNvSpPr>
          <p:nvPr/>
        </p:nvSpPr>
        <p:spPr bwMode="auto">
          <a:xfrm flipV="1">
            <a:off x="6557963" y="587375"/>
            <a:ext cx="0" cy="3005138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34" name="Line 41"/>
          <p:cNvSpPr>
            <a:spLocks noChangeShapeType="1"/>
          </p:cNvSpPr>
          <p:nvPr/>
        </p:nvSpPr>
        <p:spPr bwMode="auto">
          <a:xfrm flipH="1">
            <a:off x="6180138" y="587375"/>
            <a:ext cx="377825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35" name="Text Box 42"/>
          <p:cNvSpPr txBox="1">
            <a:spLocks noChangeArrowheads="1"/>
          </p:cNvSpPr>
          <p:nvPr/>
        </p:nvSpPr>
        <p:spPr bwMode="auto">
          <a:xfrm flipV="1">
            <a:off x="6299200" y="644525"/>
            <a:ext cx="341313" cy="271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lIns="78638" tIns="39319" rIns="78638" bIns="39319" anchor="ctr">
            <a:spAutoFit/>
          </a:bodyPr>
          <a:lstStyle>
            <a:lvl1pPr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sz="1200" b="1">
                <a:solidFill>
                  <a:schemeClr val="tx2"/>
                </a:solidFill>
                <a:latin typeface="Times New Roman" panose="02020603050405020304" pitchFamily="18" charset="0"/>
              </a:rPr>
              <a:t>УУПРАВЛЯЮЩИЕ ВОЗДЕЙСТВИЯ</a:t>
            </a:r>
          </a:p>
        </p:txBody>
      </p:sp>
      <p:sp>
        <p:nvSpPr>
          <p:cNvPr id="82987" name="AutoShape 43"/>
          <p:cNvSpPr>
            <a:spLocks noChangeArrowheads="1"/>
          </p:cNvSpPr>
          <p:nvPr/>
        </p:nvSpPr>
        <p:spPr bwMode="auto">
          <a:xfrm>
            <a:off x="1475656" y="3005138"/>
            <a:ext cx="291232" cy="587375"/>
          </a:xfrm>
          <a:prstGeom prst="notchedRightArrow">
            <a:avLst>
              <a:gd name="adj1" fmla="val 50000"/>
              <a:gd name="adj2" fmla="val 29595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8237" name="Line 44"/>
          <p:cNvSpPr>
            <a:spLocks noChangeShapeType="1"/>
          </p:cNvSpPr>
          <p:nvPr/>
        </p:nvSpPr>
        <p:spPr bwMode="auto">
          <a:xfrm>
            <a:off x="6937374" y="1566863"/>
            <a:ext cx="11113" cy="126046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Овал 1"/>
          <p:cNvSpPr/>
          <p:nvPr/>
        </p:nvSpPr>
        <p:spPr>
          <a:xfrm>
            <a:off x="991468" y="644525"/>
            <a:ext cx="484188" cy="2497138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5787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920000" cy="1143000"/>
          </a:xfrm>
        </p:spPr>
        <p:txBody>
          <a:bodyPr/>
          <a:lstStyle/>
          <a:p>
            <a:pPr eaLnBrk="1" hangingPunct="1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методы разработки системы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6013" y="1493838"/>
            <a:ext cx="7777162" cy="4754562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ru-RU" sz="2400" dirty="0" smtClean="0"/>
              <a:t>Обобщение практического опыта  управления охраной здоровья, исследований российских ученых и организаторов здравоохранения. Материалы по проблемам управления, отечественные и зарубежные монографии по вопросам теоретической и прикладной математики, системного, ситуационного,  статистического и логического   анализа, теории графов и теории матриц, автоматизированного проектирования и моделирования, применения методов стандартизации показателей и экспертных оценок, методики использования компьютерных систем поддержки принятия решений (СППР)</a:t>
            </a:r>
            <a:r>
              <a:rPr lang="ru-RU" sz="2400" i="1" dirty="0" smtClean="0"/>
              <a:t>.</a:t>
            </a:r>
            <a:r>
              <a:rPr lang="ru-RU" sz="2400" dirty="0" smtClean="0"/>
              <a:t> </a:t>
            </a:r>
          </a:p>
          <a:p>
            <a:pPr eaLnBrk="1" hangingPunct="1">
              <a:defRPr/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48093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0050" y="2060575"/>
            <a:ext cx="6862763" cy="2295525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Информационная модель системы</a:t>
            </a:r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5629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6"/>
          <p:cNvSpPr>
            <a:spLocks noGrp="1"/>
          </p:cNvSpPr>
          <p:nvPr>
            <p:ph type="title"/>
          </p:nvPr>
        </p:nvSpPr>
        <p:spPr>
          <a:xfrm>
            <a:off x="1043608" y="476672"/>
            <a:ext cx="7283152" cy="201622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600" dirty="0" smtClean="0"/>
              <a:t>Информационная модель комплекса задач «Анализ качества медицинской помощи» с конкретизацией методов СППР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dirty="0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903962"/>
              </p:ext>
            </p:extLst>
          </p:nvPr>
        </p:nvGraphicFramePr>
        <p:xfrm>
          <a:off x="539552" y="3284984"/>
          <a:ext cx="8280474" cy="2926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0160"/>
                <a:gridCol w="1512168"/>
                <a:gridCol w="1584176"/>
                <a:gridCol w="972013"/>
                <a:gridCol w="1188227"/>
                <a:gridCol w="1583730"/>
              </a:tblGrid>
              <a:tr h="243814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ru-RU" sz="1600" b="1" kern="0" dirty="0" smtClean="0">
                          <a:solidFill>
                            <a:schemeClr val="tx1"/>
                          </a:solidFill>
                          <a:effectLst/>
                        </a:rPr>
                        <a:t>Вход</a:t>
                      </a:r>
                      <a:endParaRPr lang="ru-RU" sz="1600" b="1" kern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588" marR="50588" marT="0" marB="0">
                    <a:solidFill>
                      <a:srgbClr val="C8C78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Процесс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Выход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>
                    <a:solidFill>
                      <a:srgbClr val="C8C7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effectLst/>
                        </a:rPr>
                        <a:t>Конкретиза-ция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методов СППР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/>
                </a:tc>
              </a:tr>
              <a:tr h="4876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этап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конкретный пример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Обоз-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effectLst/>
                        </a:rPr>
                        <a:t>начения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943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Фактические значения показателей качества, нормативы, знания эксперта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>
                    <a:solidFill>
                      <a:srgbClr val="C8C7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Сравнение факта с нормативами, выявление проблемных ситуаций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«Расхождение клинических и патолого-анатомических диагнозов» превышает нормативный уровень («проблема»)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P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Каталог «проблем»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sym typeface="Symbol" panose="05050102010706020507" pitchFamily="18" charset="2"/>
                        </a:rPr>
                        <a:t>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P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sym typeface="Symbol" panose="05050102010706020507" pitchFamily="18" charset="2"/>
                        </a:rPr>
                        <a:t>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граф «проблем»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>
                    <a:solidFill>
                      <a:srgbClr val="C8C7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Когнитивные карты на этапе  приобретения знаний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65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3602480"/>
              </p:ext>
            </p:extLst>
          </p:nvPr>
        </p:nvGraphicFramePr>
        <p:xfrm>
          <a:off x="611560" y="1052736"/>
          <a:ext cx="8352160" cy="52354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5805"/>
                <a:gridCol w="1212149"/>
                <a:gridCol w="1530427"/>
                <a:gridCol w="932219"/>
                <a:gridCol w="1363958"/>
                <a:gridCol w="1587602"/>
              </a:tblGrid>
              <a:tr h="216285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ru-RU" sz="1600" b="1" kern="0" dirty="0" smtClean="0">
                          <a:solidFill>
                            <a:schemeClr val="tx1"/>
                          </a:solidFill>
                          <a:effectLst/>
                        </a:rPr>
                        <a:t>Вход</a:t>
                      </a:r>
                      <a:endParaRPr lang="ru-RU" sz="1600" b="1" kern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588" marR="50588" marT="0" marB="0">
                    <a:solidFill>
                      <a:srgbClr val="C8C78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Процесс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Выход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>
                    <a:solidFill>
                      <a:srgbClr val="C8C7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effectLst/>
                        </a:rPr>
                        <a:t>Конкретиза-ция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методов СППР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/>
                </a:tc>
              </a:tr>
              <a:tr h="4325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этап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конкретный пример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effectLst/>
                        </a:rPr>
                        <a:t>Обозна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effectLst/>
                        </a:rPr>
                        <a:t>чения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35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ru-RU" sz="1400" spc="50" dirty="0">
                          <a:solidFill>
                            <a:schemeClr val="tx1"/>
                          </a:solidFill>
                          <a:effectLst/>
                        </a:rPr>
                        <a:t>Каталог «проблем», знания эксперта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>
                    <a:solidFill>
                      <a:srgbClr val="C8C7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Анализ конкретных ситуаций, выявление причин их появления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Причины: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большое число экстренных, тяжелых больных и лиц старше 60 лет, низкая квалификация врачей, низкий объем консультативной помощи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(P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(P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(P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(P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(P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Построение  отношений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«причина-следствие»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>
                    <a:solidFill>
                      <a:srgbClr val="C8C7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Разработка логико-лингвистических моделей (семантических сетей) для приобретения и представления знаний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/>
                </a:tc>
              </a:tr>
              <a:tr h="1730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Формализованное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представление знаний, алгоритмы выхода на конкретные причины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>
                    <a:solidFill>
                      <a:srgbClr val="C8C7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Принятие решений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Рекомендация: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краткий анализ ситуации;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предложения к действию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R(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r>
                        <a:rPr lang="en-US" sz="1400" baseline="-25000" dirty="0" err="1">
                          <a:solidFill>
                            <a:schemeClr val="tx1"/>
                          </a:solidFill>
                          <a:effectLst/>
                        </a:rPr>
                        <a:t>j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(P</a:t>
                      </a:r>
                      <a:r>
                        <a:rPr lang="en-US" sz="1400" baseline="-25000" dirty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))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Выдача рекомендаций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по управляющим решениям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>
                    <a:solidFill>
                      <a:srgbClr val="C8C7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Представление знаний, деревья решений (разработка семантических сетей, систем продукций или фреймов)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88" marR="50588" marT="0" marB="0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611560" y="115888"/>
            <a:ext cx="8424490" cy="7208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продолжение</a:t>
            </a:r>
          </a:p>
        </p:txBody>
      </p:sp>
    </p:spTree>
    <p:extLst>
      <p:ext uri="{BB962C8B-B14F-4D97-AF65-F5344CB8AC3E}">
        <p14:creationId xmlns:p14="http://schemas.microsoft.com/office/powerpoint/2010/main" val="175216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277280"/>
            <a:ext cx="6320805" cy="1325563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Автор-составитель модуля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700808"/>
            <a:ext cx="2736304" cy="4018033"/>
          </a:xfrm>
        </p:spPr>
      </p:pic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572000" y="1484784"/>
            <a:ext cx="3887391" cy="823912"/>
          </a:xfrm>
        </p:spPr>
        <p:txBody>
          <a:bodyPr/>
          <a:lstStyle/>
          <a:p>
            <a:r>
              <a:rPr lang="ru-RU" dirty="0" smtClean="0"/>
              <a:t>ЖИЛИНА НАТАЛЬЯ МИХАЙЛОВНА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1800" dirty="0" smtClean="0"/>
              <a:t>Д.т.н., профессор кафедры медицинской кибернетики и информатики Новокузнецкого государственного института усовершенствования врачей – филиала </a:t>
            </a:r>
            <a:r>
              <a:rPr lang="ru-RU" sz="1800" dirty="0"/>
              <a:t>ФГБОУ ДПО РМАНПО Минздрава </a:t>
            </a:r>
            <a:r>
              <a:rPr lang="ru-RU" sz="1800" dirty="0" smtClean="0"/>
              <a:t>России.</a:t>
            </a:r>
            <a:endParaRPr lang="ru-RU" sz="1800" dirty="0"/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1800" dirty="0"/>
              <a:t>т. каф. (384-3)-45-83-11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1800" dirty="0"/>
              <a:t>zhilina.ngiuv@yandex.ru</a:t>
            </a:r>
            <a:endParaRPr lang="en-US" sz="1800" i="1" dirty="0"/>
          </a:p>
          <a:p>
            <a:pPr marL="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19816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0050" y="2060575"/>
            <a:ext cx="6862763" cy="2295525"/>
          </a:xfrm>
        </p:spPr>
        <p:txBody>
          <a:bodyPr rtlCol="0"/>
          <a:lstStyle/>
          <a:p>
            <a:pPr>
              <a:defRPr/>
            </a:pPr>
            <a:r>
              <a:rPr lang="ru-RU" dirty="0"/>
              <a:t>Алгоритм интеграции </a:t>
            </a:r>
            <a:r>
              <a:rPr lang="ru-RU" dirty="0" smtClean="0"/>
              <a:t>показателей и примеры выходной информации системы</a:t>
            </a:r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63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4"/>
          <p:cNvSpPr>
            <a:spLocks noGrp="1" noChangeArrowheads="1"/>
          </p:cNvSpPr>
          <p:nvPr>
            <p:ph type="title"/>
          </p:nvPr>
        </p:nvSpPr>
        <p:spPr>
          <a:xfrm>
            <a:off x="1403350" y="260350"/>
            <a:ext cx="7556500" cy="558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500" dirty="0" smtClean="0"/>
              <a:t>Блок-схема алгоритма </a:t>
            </a:r>
            <a:r>
              <a:rPr lang="ru-RU" sz="3500" dirty="0" smtClean="0"/>
              <a:t>интеграции</a:t>
            </a:r>
            <a:endParaRPr lang="ru-RU" sz="3500" dirty="0" smtClean="0"/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0" y="13763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9648618"/>
              </p:ext>
            </p:extLst>
          </p:nvPr>
        </p:nvGraphicFramePr>
        <p:xfrm>
          <a:off x="899592" y="980835"/>
          <a:ext cx="8065021" cy="54004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r:id="rId3" imgW="5403273" imgH="4094018" progId="Unknown">
                  <p:embed/>
                </p:oleObj>
              </mc:Choice>
              <mc:Fallback>
                <p:oleObj r:id="rId3" imgW="5403273" imgH="4094018" progId="Unknown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980835"/>
                        <a:ext cx="8065021" cy="5400493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chemeClr val="accent1">
                              <a:alpha val="0"/>
                            </a:schemeClr>
                          </a:gs>
                          <a:gs pos="50000">
                            <a:srgbClr val="AAB775"/>
                          </a:gs>
                          <a:gs pos="100000">
                            <a:schemeClr val="accent1">
                              <a:alpha val="0"/>
                            </a:schemeClr>
                          </a:gs>
                        </a:gsLst>
                        <a:lin ang="5400000" scaled="1"/>
                      </a:gra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Rectangle 7"/>
          <p:cNvSpPr>
            <a:spLocks noChangeArrowheads="1"/>
          </p:cNvSpPr>
          <p:nvPr/>
        </p:nvSpPr>
        <p:spPr bwMode="auto">
          <a:xfrm>
            <a:off x="0" y="5481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1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F5DA105-3E41-4CEE-9445-F2B16EFD65A3}" type="slidenum">
              <a:rPr lang="ru-RU">
                <a:solidFill>
                  <a:schemeClr val="tx2"/>
                </a:solidFill>
              </a:rPr>
              <a:pPr/>
              <a:t>22</a:t>
            </a:fld>
            <a:endParaRPr lang="ru-RU">
              <a:solidFill>
                <a:schemeClr val="tx2"/>
              </a:solidFill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dirty="0" smtClean="0"/>
              <a:t>Динамика интегрального показателя УКМП (АЭС «КМП»)</a:t>
            </a:r>
          </a:p>
        </p:txBody>
      </p:sp>
      <p:graphicFrame>
        <p:nvGraphicFramePr>
          <p:cNvPr id="1434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07950" y="1557338"/>
          <a:ext cx="9036050" cy="5300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Диаграмма" r:id="rId3" imgW="7772400" imgH="4533990" progId="MSGraph.Chart.8">
                  <p:embed followColorScheme="full"/>
                </p:oleObj>
              </mc:Choice>
              <mc:Fallback>
                <p:oleObj name="Диаграмма" r:id="rId3" imgW="7772400" imgH="453399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1557338"/>
                        <a:ext cx="9036050" cy="5300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447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Пример выходной информации АЭС КМП</a:t>
            </a:r>
          </a:p>
        </p:txBody>
      </p:sp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248" y="1291290"/>
            <a:ext cx="8739188" cy="490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5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0050" y="2060575"/>
            <a:ext cx="6862763" cy="2295525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Примеры результатов экспертной работы в системе</a:t>
            </a:r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706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1676400" y="620713"/>
            <a:ext cx="7010400" cy="1295400"/>
          </a:xfrm>
        </p:spPr>
        <p:txBody>
          <a:bodyPr>
            <a:normAutofit/>
          </a:bodyPr>
          <a:lstStyle/>
          <a:p>
            <a:pPr eaLnBrk="1" hangingPunct="1"/>
            <a:r>
              <a:rPr lang="ru-RU" dirty="0" smtClean="0"/>
              <a:t>Протокол расчета уровня КМП </a:t>
            </a:r>
            <a:br>
              <a:rPr lang="ru-RU" dirty="0" smtClean="0"/>
            </a:br>
            <a:r>
              <a:rPr lang="ru-RU" dirty="0" smtClean="0"/>
              <a:t>(пример выходной табуляграммы)</a:t>
            </a:r>
          </a:p>
        </p:txBody>
      </p:sp>
      <p:sp>
        <p:nvSpPr>
          <p:cNvPr id="16387" name="Номер слайда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95B219C-69B7-4FC7-B0DF-BFC77560DB12}" type="slidenum">
              <a:rPr lang="ru-RU">
                <a:solidFill>
                  <a:schemeClr val="tx2"/>
                </a:solidFill>
              </a:rPr>
              <a:pPr/>
              <a:t>25</a:t>
            </a:fld>
            <a:endParaRPr lang="ru-RU">
              <a:solidFill>
                <a:schemeClr val="tx2"/>
              </a:solidFill>
            </a:endParaRPr>
          </a:p>
        </p:txBody>
      </p:sp>
      <p:pic>
        <p:nvPicPr>
          <p:cNvPr id="16388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36838"/>
            <a:ext cx="8789988" cy="32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91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899592" y="404665"/>
            <a:ext cx="7787208" cy="93610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dirty="0" smtClean="0"/>
              <a:t>АЛГОРИТМ ОЦЕНКИ КАЧЕСТВА РАБОТЫ ВРАЧА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endParaRPr lang="ru-RU" sz="3600" dirty="0" smtClean="0"/>
          </a:p>
        </p:txBody>
      </p:sp>
      <p:sp>
        <p:nvSpPr>
          <p:cNvPr id="17411" name="Объект 2"/>
          <p:cNvSpPr>
            <a:spLocks noGrp="1"/>
          </p:cNvSpPr>
          <p:nvPr>
            <p:ph idx="1"/>
          </p:nvPr>
        </p:nvSpPr>
        <p:spPr>
          <a:xfrm>
            <a:off x="539750" y="1773238"/>
            <a:ext cx="8353425" cy="4114800"/>
          </a:xfrm>
        </p:spPr>
        <p:txBody>
          <a:bodyPr>
            <a:normAutofit fontScale="92500" lnSpcReduction="10000"/>
          </a:bodyPr>
          <a:lstStyle/>
          <a:p>
            <a:pPr marL="457200" indent="-457200" eaLnBrk="1" hangingPunct="1">
              <a:buFont typeface="Arial" panose="020B0604020202020204" pitchFamily="34" charset="0"/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Формирование набора показателей качества работы врача.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Font typeface="Arial" panose="020B0604020202020204" pitchFamily="34" charset="0"/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Определение значимости показателей методом групповой экспертизы (например, по десятибалльной шкале).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Font typeface="Arial" panose="020B0604020202020204" pitchFamily="34" charset="0"/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Определение коэффициента относительной важности показателей, (как отношения среднего балла данного показателя к сумме баллов всех показателей набора).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Font typeface="Arial" panose="020B0604020202020204" pitchFamily="34" charset="0"/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Формирование классификаторов значений показателей с учетом тенденции (например по возрастанию к наилучшему значению по пятибалльной оценочной шкале).</a:t>
            </a:r>
            <a:endParaRPr lang="ru-RU" sz="2400" b="1" dirty="0" smtClean="0">
              <a:solidFill>
                <a:schemeClr val="tx1"/>
              </a:solidFill>
            </a:endParaRP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CAF31-3E71-4F70-A0B8-E8C017FCBF23}" type="slidenum">
              <a:rPr lang="ru-RU">
                <a:solidFill>
                  <a:schemeClr val="tx2"/>
                </a:solidFill>
              </a:rPr>
              <a:pPr/>
              <a:t>26</a:t>
            </a:fld>
            <a:endParaRPr lang="ru-RU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41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1704975" y="404813"/>
            <a:ext cx="7010400" cy="915987"/>
          </a:xfrm>
        </p:spPr>
        <p:txBody>
          <a:bodyPr/>
          <a:lstStyle/>
          <a:p>
            <a:pPr eaLnBrk="1" hangingPunct="1"/>
            <a:r>
              <a:rPr lang="ru-RU" dirty="0" smtClean="0"/>
              <a:t>Продолжение</a:t>
            </a:r>
          </a:p>
        </p:txBody>
      </p:sp>
      <p:sp>
        <p:nvSpPr>
          <p:cNvPr id="18435" name="Объект 2"/>
          <p:cNvSpPr>
            <a:spLocks noGrp="1"/>
          </p:cNvSpPr>
          <p:nvPr>
            <p:ph idx="1"/>
          </p:nvPr>
        </p:nvSpPr>
        <p:spPr>
          <a:xfrm>
            <a:off x="539750" y="1628775"/>
            <a:ext cx="8353425" cy="4114800"/>
          </a:xfrm>
        </p:spPr>
        <p:txBody>
          <a:bodyPr>
            <a:normAutofit fontScale="92500"/>
          </a:bodyPr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ru-RU" sz="2400" smtClean="0">
                <a:solidFill>
                  <a:schemeClr val="tx1"/>
                </a:solidFill>
              </a:rPr>
              <a:t>5. Нормализация фактических значений показателей, (нормализованное значение равно отношению фактического значения к максимально возможному в выбранной шкале).</a:t>
            </a:r>
            <a:endParaRPr lang="ru-RU" sz="2400" b="1" smtClean="0">
              <a:solidFill>
                <a:schemeClr val="tx1"/>
              </a:solidFill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ru-RU" sz="2400" smtClean="0">
                <a:solidFill>
                  <a:schemeClr val="tx1"/>
                </a:solidFill>
              </a:rPr>
              <a:t>6. Определение уровня качества лечения конкретного больного как суммы (по всем показателям) произведений коэффициента относительной важности показателя на нормализованное фактическое значение показателя.</a:t>
            </a:r>
            <a:endParaRPr lang="ru-RU" sz="2400" b="1" smtClean="0">
              <a:solidFill>
                <a:schemeClr val="tx1"/>
              </a:solidFill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ru-RU" sz="2400" smtClean="0">
                <a:solidFill>
                  <a:schemeClr val="tx1"/>
                </a:solidFill>
              </a:rPr>
              <a:t>7. Определение уровня качества работы врача как среднего значения уровня качества лечения конкретных больных по числу случаев </a:t>
            </a:r>
            <a:r>
              <a:rPr lang="ru-RU" smtClean="0"/>
              <a:t>экспертизы.</a:t>
            </a:r>
            <a:endParaRPr lang="ru-RU" b="1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686B7C4-5C30-4989-A637-49C46E1367EA}" type="slidenum">
              <a:rPr lang="ru-RU">
                <a:solidFill>
                  <a:schemeClr val="tx2"/>
                </a:solidFill>
              </a:rPr>
              <a:pPr/>
              <a:t>27</a:t>
            </a:fld>
            <a:endParaRPr lang="ru-RU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01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Реализация алгоритма</a:t>
            </a:r>
          </a:p>
        </p:txBody>
      </p:sp>
      <p:sp>
        <p:nvSpPr>
          <p:cNvPr id="19459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FF89FD9-CD18-4AC9-BD1D-88C143295509}" type="slidenum">
              <a:rPr lang="ru-RU">
                <a:solidFill>
                  <a:schemeClr val="tx2"/>
                </a:solidFill>
              </a:rPr>
              <a:pPr/>
              <a:t>28</a:t>
            </a:fld>
            <a:endParaRPr lang="ru-RU">
              <a:solidFill>
                <a:schemeClr val="tx2"/>
              </a:solidFill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1535113" y="1484313"/>
            <a:ext cx="7010400" cy="41148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ru-RU" b="1" dirty="0" smtClean="0"/>
              <a:t> </a:t>
            </a:r>
            <a:endParaRPr lang="ru-RU" dirty="0" smtClean="0"/>
          </a:p>
          <a:p>
            <a:pPr eaLnBrk="1" hangingPunct="1">
              <a:defRPr/>
            </a:pPr>
            <a:r>
              <a:rPr lang="ru-RU" dirty="0" smtClean="0"/>
              <a:t>Формируем набор показателей (каталог проблем);</a:t>
            </a:r>
          </a:p>
          <a:p>
            <a:pPr eaLnBrk="1" hangingPunct="1">
              <a:defRPr/>
            </a:pPr>
            <a:r>
              <a:rPr lang="ru-RU" dirty="0" smtClean="0"/>
              <a:t>Проводим групповую экспертизу определения значимости показателей, вычисляем средние значения;</a:t>
            </a:r>
          </a:p>
          <a:p>
            <a:pPr eaLnBrk="1" hangingPunct="1">
              <a:defRPr/>
            </a:pPr>
            <a:r>
              <a:rPr lang="ru-RU" dirty="0" smtClean="0"/>
              <a:t>Вычисляем коэффициенты относительной важности.</a:t>
            </a:r>
          </a:p>
          <a:p>
            <a:pPr eaLnBrk="1" hangingPunct="1">
              <a:defRPr/>
            </a:pPr>
            <a:r>
              <a:rPr lang="ru-RU" dirty="0" smtClean="0"/>
              <a:t>Результат представлен в таблице:</a:t>
            </a:r>
          </a:p>
          <a:p>
            <a:pPr eaLnBrk="1" hangingPunct="1">
              <a:defRPr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51088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2411036"/>
              </p:ext>
            </p:extLst>
          </p:nvPr>
        </p:nvGraphicFramePr>
        <p:xfrm>
          <a:off x="971600" y="764704"/>
          <a:ext cx="7776862" cy="58326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39978"/>
                <a:gridCol w="1487893"/>
                <a:gridCol w="1648991"/>
              </a:tblGrid>
              <a:tr h="8255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solidFill>
                            <a:schemeClr val="tx1"/>
                          </a:solidFill>
                          <a:effectLst/>
                        </a:rPr>
                        <a:t>Наименование показателей</a:t>
                      </a:r>
                      <a:endParaRPr lang="ru-RU" sz="2000" b="1" kern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Балльная оценка значимости  ®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Коэффициент относительной  важности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(V)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</a:tr>
              <a:tr h="2297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1. Постановка диагноза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</a:tr>
              <a:tr h="229718">
                <a:tc>
                  <a:txBody>
                    <a:bodyPr/>
                    <a:lstStyle/>
                    <a:p>
                      <a:pPr marL="457200" lvl="1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1.1.Своевременность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0,07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</a:tr>
              <a:tr h="2297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1.2 Успешность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0,08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</a:tr>
              <a:tr h="2297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1.3. Сложность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0,075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</a:tr>
              <a:tr h="2297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1.4. Значимость расхождения диагноза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0,06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</a:tr>
              <a:tr h="2297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2. Эффективность лечения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</a:tr>
              <a:tr h="2297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2.1. Сложность лечения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0,06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</a:tr>
              <a:tr h="2297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2.2. Степень лечебного эффекта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0,08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</a:tr>
              <a:tr h="2297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2.3. Тяжесть осложнений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0,07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</a:tr>
              <a:tr h="2297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2.4. Тяжесть врачебной ошибки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0,075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</a:tr>
              <a:tr h="45943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. Оценка пациентом процесса оказания помощи 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</a:tr>
              <a:tr h="2297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3.1. Организация работы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0,05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</a:tr>
              <a:tr h="2297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3.2. Квалификация врача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0,075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</a:tr>
              <a:tr h="4127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3.3. Материально-техническое обеспечение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0,07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</a:tr>
              <a:tr h="2297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3.4. Санитарно-гигиенические условия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0,06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</a:tr>
              <a:tr h="2297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3.5. Наличие льготных лекарств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0,05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</a:tr>
              <a:tr h="2297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3.6. Вежливость, внимательность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0,05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</a:tr>
              <a:tr h="2297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3.7. Объем исследований и лечения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0,075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</a:tr>
              <a:tr h="2297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4.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Достижение результата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</a:tr>
              <a:tr h="2297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4.1. Исход лечения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08" marR="55108" marT="0" marB="0"/>
                </a:tc>
              </a:tr>
            </a:tbl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3568" y="116632"/>
            <a:ext cx="8003232" cy="5040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Экспертная оценка показателей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062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775" y="115888"/>
            <a:ext cx="791845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Структура учебного содержания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258888"/>
            <a:ext cx="7878067" cy="5112469"/>
          </a:xfrm>
        </p:spPr>
        <p:txBody>
          <a:bodyPr rtlCol="0"/>
          <a:lstStyle/>
          <a:p>
            <a:pPr marL="324000" indent="-324000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1400" dirty="0" smtClean="0"/>
              <a:t> </a:t>
            </a:r>
            <a:r>
              <a:rPr lang="ru-RU" sz="1600" dirty="0" smtClean="0"/>
              <a:t>Развитие информатизации в системе охраны здоровья 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ru-RU" sz="1600" dirty="0" smtClean="0"/>
              <a:t>       г</a:t>
            </a:r>
            <a:r>
              <a:rPr lang="ru-RU" sz="1600" dirty="0"/>
              <a:t>. </a:t>
            </a:r>
            <a:r>
              <a:rPr lang="ru-RU" sz="1600" dirty="0" smtClean="0"/>
              <a:t>Новокузнецка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sz="1600" dirty="0" smtClean="0"/>
              <a:t>2. Автоматизированная экспертная система «Качество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sz="1600" dirty="0" smtClean="0"/>
              <a:t>    медицинской помощи» (АЭС КМП)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sz="1600" dirty="0"/>
              <a:t>	</a:t>
            </a:r>
            <a:r>
              <a:rPr lang="ru-RU" sz="1600" dirty="0" smtClean="0"/>
              <a:t>2.1. Организация процесса в условиях АЭС КМП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sz="1600" dirty="0"/>
              <a:t>	</a:t>
            </a:r>
            <a:r>
              <a:rPr lang="ru-RU" sz="1600" dirty="0" smtClean="0"/>
              <a:t>2.2. Информационная модель системы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sz="1600" dirty="0"/>
              <a:t>	</a:t>
            </a:r>
            <a:r>
              <a:rPr lang="ru-RU" sz="1600" dirty="0" smtClean="0"/>
              <a:t>2.3. </a:t>
            </a:r>
            <a:r>
              <a:rPr lang="ru-RU" sz="1600" dirty="0"/>
              <a:t>Алгоритм интеграции показателей и примеры выходной </a:t>
            </a:r>
            <a:endParaRPr lang="ru-RU" sz="1600" dirty="0" smtClean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sz="1600" dirty="0"/>
              <a:t>	</a:t>
            </a:r>
            <a:r>
              <a:rPr lang="ru-RU" sz="1600" dirty="0" smtClean="0"/>
              <a:t>информации системы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sz="1600" dirty="0"/>
              <a:t>	</a:t>
            </a:r>
            <a:r>
              <a:rPr lang="ru-RU" sz="1600" dirty="0" smtClean="0"/>
              <a:t>2.4. </a:t>
            </a:r>
            <a:r>
              <a:rPr lang="ru-RU" sz="1600" dirty="0"/>
              <a:t>Примеры результатов экспертной работы в системе</a:t>
            </a:r>
            <a:endParaRPr lang="ru-RU" sz="1600" dirty="0" smtClean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sz="1600" dirty="0" smtClean="0"/>
              <a:t>3. Методы систем поддержки принятия решений в АЭС КМП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sz="1600" dirty="0"/>
              <a:t>	</a:t>
            </a:r>
            <a:r>
              <a:rPr lang="ru-RU" sz="1600" dirty="0" smtClean="0"/>
              <a:t>3.1. </a:t>
            </a:r>
            <a:r>
              <a:rPr lang="ru-RU" sz="1600" dirty="0"/>
              <a:t>Применение нечетких множеств и лингвистических </a:t>
            </a:r>
            <a:endParaRPr lang="ru-RU" sz="1600" dirty="0" smtClean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sz="1600" dirty="0"/>
              <a:t>	</a:t>
            </a:r>
            <a:r>
              <a:rPr lang="ru-RU" sz="1600" dirty="0" smtClean="0"/>
              <a:t>переменных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sz="1600" dirty="0"/>
              <a:t>	</a:t>
            </a:r>
            <a:r>
              <a:rPr lang="ru-RU" sz="1600" dirty="0" smtClean="0"/>
              <a:t>3.2. </a:t>
            </a:r>
            <a:r>
              <a:rPr lang="ru-RU" sz="1600" dirty="0"/>
              <a:t>Оптимизация процессов приобретения </a:t>
            </a:r>
            <a:r>
              <a:rPr lang="ru-RU" sz="1600" dirty="0" smtClean="0"/>
              <a:t>и </a:t>
            </a:r>
            <a:r>
              <a:rPr lang="ru-RU" sz="1600" dirty="0"/>
              <a:t>представления </a:t>
            </a:r>
            <a:endParaRPr lang="ru-RU" sz="1600" dirty="0" smtClean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sz="1600" dirty="0"/>
              <a:t>	</a:t>
            </a:r>
            <a:r>
              <a:rPr lang="ru-RU" sz="1600" dirty="0" smtClean="0"/>
              <a:t>экспертных </a:t>
            </a:r>
            <a:r>
              <a:rPr lang="ru-RU" sz="1600" dirty="0"/>
              <a:t>знаний в системе</a:t>
            </a:r>
            <a:endParaRPr lang="ru-RU" sz="1600" dirty="0" smtClean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sz="1600" dirty="0" smtClean="0"/>
              <a:t>4. Многокритериальный выбор </a:t>
            </a:r>
            <a:r>
              <a:rPr lang="ru-RU" sz="1600" dirty="0"/>
              <a:t>решения        </a:t>
            </a:r>
            <a:endParaRPr lang="ru-RU" sz="1600" dirty="0" smtClean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sz="1600" dirty="0" smtClean="0"/>
              <a:t>Перечень </a:t>
            </a:r>
            <a:r>
              <a:rPr lang="ru-RU" sz="1600" dirty="0"/>
              <a:t>используемых сокращений</a:t>
            </a:r>
            <a:r>
              <a:rPr lang="ru-RU" sz="1400" b="1" dirty="0"/>
              <a:t/>
            </a:r>
            <a:br>
              <a:rPr lang="ru-RU" sz="1400" b="1" dirty="0"/>
            </a:br>
            <a:r>
              <a:rPr lang="ru-RU" sz="1400" dirty="0"/>
              <a:t/>
            </a:r>
            <a:br>
              <a:rPr lang="ru-RU" sz="1400" dirty="0"/>
            </a:b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68338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Вычисление коэффициентов относительной важности</a:t>
            </a:r>
          </a:p>
        </p:txBody>
      </p:sp>
      <p:pic>
        <p:nvPicPr>
          <p:cNvPr id="21508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2074863"/>
            <a:ext cx="8162999" cy="385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466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0050" y="2060575"/>
            <a:ext cx="6862763" cy="22955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МЕТОДЫ СИСТЕМ ПОДДЕРЖКИ ПРИНЯТИЯ РЕШЕНИЙ В АЭС КМП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092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Адаптация и реализация методов СППР в АЭС КМП</a:t>
            </a:r>
          </a:p>
        </p:txBody>
      </p:sp>
      <p:sp>
        <p:nvSpPr>
          <p:cNvPr id="56324" name="AutoShape 4"/>
          <p:cNvSpPr>
            <a:spLocks noChangeArrowheads="1"/>
          </p:cNvSpPr>
          <p:nvPr/>
        </p:nvSpPr>
        <p:spPr bwMode="auto">
          <a:xfrm>
            <a:off x="900113" y="1773238"/>
            <a:ext cx="7848600" cy="4824412"/>
          </a:xfrm>
          <a:prstGeom prst="foldedCorner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just" eaLnBrk="1" hangingPunct="1">
              <a:defRPr/>
            </a:pPr>
            <a:endParaRPr lang="ru-RU" sz="2800" b="1" dirty="0">
              <a:solidFill>
                <a:schemeClr val="tx2"/>
              </a:solidFill>
            </a:endParaRPr>
          </a:p>
          <a:p>
            <a:pPr algn="just" eaLnBrk="1" hangingPunct="1">
              <a:buFontTx/>
              <a:buChar char="•"/>
              <a:defRPr/>
            </a:pPr>
            <a:r>
              <a:rPr lang="ru-RU" sz="2800" b="1" dirty="0">
                <a:solidFill>
                  <a:schemeClr val="tx2"/>
                </a:solidFill>
              </a:rPr>
              <a:t> </a:t>
            </a:r>
            <a:r>
              <a:rPr lang="ru-RU" sz="2800" b="1" dirty="0"/>
              <a:t>Применение нечетких множеств</a:t>
            </a:r>
            <a:r>
              <a:rPr lang="ru-RU" sz="2800" dirty="0"/>
              <a:t> </a:t>
            </a:r>
          </a:p>
          <a:p>
            <a:pPr algn="just" eaLnBrk="1" hangingPunct="1">
              <a:defRPr/>
            </a:pPr>
            <a:r>
              <a:rPr lang="ru-RU" sz="2800" dirty="0"/>
              <a:t>    (лингвистических переменных) при </a:t>
            </a:r>
          </a:p>
          <a:p>
            <a:pPr algn="just" eaLnBrk="1" hangingPunct="1">
              <a:defRPr/>
            </a:pPr>
            <a:r>
              <a:rPr lang="ru-RU" sz="2800" dirty="0"/>
              <a:t>    агрегировании информации;</a:t>
            </a:r>
            <a:endParaRPr lang="ru-RU" sz="2800" b="1" dirty="0"/>
          </a:p>
          <a:p>
            <a:pPr algn="just" eaLnBrk="1" hangingPunct="1">
              <a:buFontTx/>
              <a:buChar char="•"/>
              <a:defRPr/>
            </a:pPr>
            <a:endParaRPr lang="ru-RU" sz="2800" b="1" dirty="0"/>
          </a:p>
          <a:p>
            <a:pPr algn="just" eaLnBrk="1" hangingPunct="1">
              <a:buFontTx/>
              <a:buChar char="•"/>
              <a:defRPr/>
            </a:pPr>
            <a:r>
              <a:rPr lang="ru-RU" sz="2800" b="1" dirty="0"/>
              <a:t> Оптимизация процессов приобретения </a:t>
            </a:r>
          </a:p>
          <a:p>
            <a:pPr algn="just" eaLnBrk="1" hangingPunct="1">
              <a:defRPr/>
            </a:pPr>
            <a:r>
              <a:rPr lang="ru-RU" sz="2800" b="1" dirty="0"/>
              <a:t>    и представления знаний в ЭС</a:t>
            </a:r>
          </a:p>
          <a:p>
            <a:pPr algn="just" eaLnBrk="1" hangingPunct="1">
              <a:defRPr/>
            </a:pPr>
            <a:r>
              <a:rPr lang="ru-RU" sz="2800" dirty="0"/>
              <a:t>    (семантические сети, логические </a:t>
            </a:r>
          </a:p>
          <a:p>
            <a:pPr algn="just" eaLnBrk="1" hangingPunct="1">
              <a:defRPr/>
            </a:pPr>
            <a:r>
              <a:rPr lang="ru-RU" sz="2800" dirty="0"/>
              <a:t>    подходы, фреймы, системы продукций);</a:t>
            </a:r>
            <a:endParaRPr lang="ru-RU" sz="2800" b="1" dirty="0"/>
          </a:p>
          <a:p>
            <a:pPr algn="just" eaLnBrk="1" hangingPunct="1">
              <a:defRPr/>
            </a:pPr>
            <a:r>
              <a:rPr lang="ru-RU" sz="2800" b="1" dirty="0"/>
              <a:t> </a:t>
            </a:r>
          </a:p>
          <a:p>
            <a:pPr algn="just" eaLnBrk="1" hangingPunct="1">
              <a:buFontTx/>
              <a:buChar char="•"/>
              <a:defRPr/>
            </a:pPr>
            <a:r>
              <a:rPr lang="ru-RU" sz="2800" b="1" dirty="0" smtClean="0"/>
              <a:t> Решение </a:t>
            </a:r>
            <a:r>
              <a:rPr lang="ru-RU" sz="2800" b="1" dirty="0"/>
              <a:t>многокритериальных задач.</a:t>
            </a:r>
            <a:endParaRPr lang="ru-RU" sz="2800" dirty="0"/>
          </a:p>
          <a:p>
            <a:pPr algn="just" eaLnBrk="1" hangingPunct="1">
              <a:defRPr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6898141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0050" y="2060575"/>
            <a:ext cx="6862763" cy="2295525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+mn-lt"/>
              </a:rPr>
              <a:t>Применение нечетких множеств и лингвистических переменных</a:t>
            </a:r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778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179512" y="396916"/>
            <a:ext cx="824388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200" dirty="0" err="1">
                <a:solidFill>
                  <a:schemeClr val="tx2"/>
                </a:solidFill>
                <a:cs typeface="Times New Roman" panose="02020603050405020304" pitchFamily="18" charset="0"/>
              </a:rPr>
              <a:t>Варианты</a:t>
            </a:r>
            <a:r>
              <a:rPr lang="en-US" sz="3200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cs typeface="Times New Roman" panose="02020603050405020304" pitchFamily="18" charset="0"/>
              </a:rPr>
              <a:t>отображений</a:t>
            </a:r>
            <a:r>
              <a:rPr lang="en-US" sz="3200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cs typeface="Times New Roman" panose="02020603050405020304" pitchFamily="18" charset="0"/>
              </a:rPr>
              <a:t>лингвистических</a:t>
            </a:r>
            <a:endParaRPr lang="ru-RU" sz="3200" dirty="0">
              <a:solidFill>
                <a:schemeClr val="tx2"/>
              </a:solidFill>
            </a:endParaRPr>
          </a:p>
          <a:p>
            <a:pPr algn="ctr" eaLnBrk="1" hangingPunct="1"/>
            <a:r>
              <a:rPr lang="en-US" sz="3200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cs typeface="Times New Roman" panose="02020603050405020304" pitchFamily="18" charset="0"/>
              </a:rPr>
              <a:t>переменных</a:t>
            </a:r>
            <a:r>
              <a:rPr lang="en-US" sz="3200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cs typeface="Times New Roman" panose="02020603050405020304" pitchFamily="18" charset="0"/>
              </a:rPr>
              <a:t>на</a:t>
            </a:r>
            <a:r>
              <a:rPr lang="en-US" sz="3200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cs typeface="Times New Roman" panose="02020603050405020304" pitchFamily="18" charset="0"/>
              </a:rPr>
              <a:t>базовую</a:t>
            </a:r>
            <a:r>
              <a:rPr lang="en-US" sz="3200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cs typeface="Times New Roman" panose="02020603050405020304" pitchFamily="18" charset="0"/>
              </a:rPr>
              <a:t>шкалу</a:t>
            </a:r>
            <a:r>
              <a:rPr lang="ru-RU" sz="3200" dirty="0">
                <a:solidFill>
                  <a:schemeClr val="tx2"/>
                </a:solidFill>
              </a:rPr>
              <a:t>:</a:t>
            </a:r>
            <a:r>
              <a:rPr lang="en-US" sz="3200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chemeClr val="tx2"/>
              </a:solidFill>
            </a:endParaRPr>
          </a:p>
          <a:p>
            <a:pPr algn="ctr"/>
            <a:endParaRPr lang="en-US" sz="3200" b="1" dirty="0">
              <a:solidFill>
                <a:schemeClr val="tx2"/>
              </a:solidFill>
            </a:endParaRPr>
          </a:p>
        </p:txBody>
      </p:sp>
      <p:graphicFrame>
        <p:nvGraphicFramePr>
          <p:cNvPr id="92215" name="Group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7718803"/>
              </p:ext>
            </p:extLst>
          </p:nvPr>
        </p:nvGraphicFramePr>
        <p:xfrm>
          <a:off x="683569" y="1708988"/>
          <a:ext cx="8137846" cy="4681538"/>
        </p:xfrm>
        <a:graphic>
          <a:graphicData uri="http://schemas.openxmlformats.org/drawingml/2006/table">
            <a:tbl>
              <a:tblPr/>
              <a:tblGrid>
                <a:gridCol w="1517057"/>
                <a:gridCol w="1586014"/>
                <a:gridCol w="1517057"/>
                <a:gridCol w="1684308"/>
                <a:gridCol w="1833410"/>
              </a:tblGrid>
              <a:tr h="100597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базовой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шкале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Лингвистические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переменные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78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75-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0.79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Очень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плохо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имеет значения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Критический уровень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влияет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478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0.80-0.84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Плохо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Имеет некоторое значение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Низкий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Влияет незначительно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478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0.85-0.89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Удовлетво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рительно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Имеет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Пониженный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Частично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478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0.90-0.94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Хорошо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Важно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Удовлетвори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тельн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ый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полностью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843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0.95-1.00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Отлично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Очень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важно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Приемлем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ый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Полностью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82017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0050" y="2060575"/>
            <a:ext cx="6862763" cy="2295525"/>
          </a:xfrm>
        </p:spPr>
        <p:txBody>
          <a:bodyPr rtlCol="0"/>
          <a:lstStyle/>
          <a:p>
            <a:pPr>
              <a:defRPr/>
            </a:pPr>
            <a:r>
              <a:rPr lang="ru-RU" dirty="0"/>
              <a:t>Оптимизация процессов приобретения </a:t>
            </a:r>
            <a:br>
              <a:rPr lang="ru-RU" dirty="0"/>
            </a:br>
            <a:r>
              <a:rPr lang="ru-RU" dirty="0" smtClean="0"/>
              <a:t>и </a:t>
            </a:r>
            <a:r>
              <a:rPr lang="ru-RU" dirty="0"/>
              <a:t>представления </a:t>
            </a:r>
            <a:r>
              <a:rPr lang="ru-RU" dirty="0" smtClean="0"/>
              <a:t>экспертных знаний </a:t>
            </a:r>
            <a:r>
              <a:rPr lang="ru-RU" dirty="0"/>
              <a:t>в </a:t>
            </a:r>
            <a:r>
              <a:rPr lang="ru-RU" dirty="0" smtClean="0"/>
              <a:t>системе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463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Семантическая сеть выбора рекомендаций в АЭС КМП</a:t>
            </a:r>
            <a:endParaRPr lang="ru-RU" dirty="0"/>
          </a:p>
        </p:txBody>
      </p:sp>
      <p:pic>
        <p:nvPicPr>
          <p:cNvPr id="24581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72816"/>
            <a:ext cx="8435975" cy="357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398247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720840"/>
            <a:ext cx="8003232" cy="17543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/>
              <a:t>Разработана </a:t>
            </a:r>
            <a:r>
              <a:rPr lang="ru-RU" i="1" dirty="0"/>
              <a:t>семантическая сеть</a:t>
            </a:r>
            <a:r>
              <a:rPr lang="ru-RU" dirty="0"/>
              <a:t> комплекса задач «Анализ качества медицинской помощи», где номеру «проблема – причина»  ставится в соответствие номер рекомендации по управляющим решениям. На рисунке представлено «дерево решений» в общем виде, то есть для произвольной ситуации, которая может встретиться в процессе поиска решения комплекса задач «Анализ качества медицинской помощи» 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3861048"/>
            <a:ext cx="79312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где </a:t>
            </a:r>
            <a:r>
              <a:rPr lang="ru-RU" dirty="0" err="1"/>
              <a:t>P</a:t>
            </a:r>
            <a:r>
              <a:rPr lang="ru-RU" baseline="-25000" dirty="0" err="1"/>
              <a:t>i</a:t>
            </a:r>
            <a:r>
              <a:rPr lang="ru-RU" baseline="-25000" dirty="0"/>
              <a:t> </a:t>
            </a:r>
            <a:r>
              <a:rPr lang="ru-RU" dirty="0">
                <a:sym typeface="Symbol" panose="05050102010706020507" pitchFamily="18" charset="2"/>
              </a:rPr>
              <a:t></a:t>
            </a:r>
            <a:r>
              <a:rPr lang="ru-RU" dirty="0"/>
              <a:t> </a:t>
            </a:r>
            <a:r>
              <a:rPr lang="ru-RU" dirty="0">
                <a:sym typeface="Symbol" panose="05050102010706020507" pitchFamily="18" charset="2"/>
              </a:rPr>
              <a:t></a:t>
            </a:r>
            <a:r>
              <a:rPr lang="ru-RU" dirty="0"/>
              <a:t>P</a:t>
            </a:r>
            <a:r>
              <a:rPr lang="ru-RU" baseline="-25000" dirty="0"/>
              <a:t>1, </a:t>
            </a:r>
            <a:r>
              <a:rPr lang="ru-RU" dirty="0"/>
              <a:t>…, P</a:t>
            </a:r>
            <a:r>
              <a:rPr lang="ru-RU" baseline="-25000" dirty="0"/>
              <a:t>I </a:t>
            </a:r>
            <a:r>
              <a:rPr lang="ru-RU" dirty="0">
                <a:sym typeface="Symbol" panose="05050102010706020507" pitchFamily="18" charset="2"/>
              </a:rPr>
              <a:t></a:t>
            </a:r>
            <a:r>
              <a:rPr lang="ru-RU" dirty="0"/>
              <a:t>, (i = 1,…,I) – </a:t>
            </a:r>
            <a:r>
              <a:rPr lang="ru-RU" dirty="0" smtClean="0"/>
              <a:t>показатель - </a:t>
            </a:r>
            <a:r>
              <a:rPr lang="ru-RU" dirty="0"/>
              <a:t>следствие (проблема);</a:t>
            </a:r>
            <a:endParaRPr lang="ru-RU" b="1" dirty="0"/>
          </a:p>
          <a:p>
            <a:r>
              <a:rPr lang="ru-RU" dirty="0" err="1"/>
              <a:t>S</a:t>
            </a:r>
            <a:r>
              <a:rPr lang="ru-RU" baseline="-25000" dirty="0" err="1"/>
              <a:t>j</a:t>
            </a:r>
            <a:r>
              <a:rPr lang="ru-RU" baseline="-25000" dirty="0"/>
              <a:t> </a:t>
            </a:r>
            <a:r>
              <a:rPr lang="ru-RU" dirty="0"/>
              <a:t>(</a:t>
            </a:r>
            <a:r>
              <a:rPr lang="ru-RU" dirty="0" err="1"/>
              <a:t>P</a:t>
            </a:r>
            <a:r>
              <a:rPr lang="ru-RU" baseline="-25000" dirty="0" err="1"/>
              <a:t>i</a:t>
            </a:r>
            <a:r>
              <a:rPr lang="ru-RU" dirty="0"/>
              <a:t>)  (j = 1,…,J) – показатель –«причина» (характеризует причину возникновения проблемной ситуации);</a:t>
            </a:r>
            <a:endParaRPr lang="ru-RU" b="1" dirty="0"/>
          </a:p>
          <a:p>
            <a:r>
              <a:rPr lang="ru-RU" dirty="0" err="1"/>
              <a:t>R</a:t>
            </a:r>
            <a:r>
              <a:rPr lang="ru-RU" baseline="-25000" dirty="0" err="1"/>
              <a:t>j</a:t>
            </a:r>
            <a:r>
              <a:rPr lang="ru-RU" dirty="0"/>
              <a:t> (</a:t>
            </a:r>
            <a:r>
              <a:rPr lang="ru-RU" dirty="0" err="1"/>
              <a:t>S</a:t>
            </a:r>
            <a:r>
              <a:rPr lang="ru-RU" baseline="-25000" dirty="0" err="1"/>
              <a:t>j</a:t>
            </a:r>
            <a:r>
              <a:rPr lang="ru-RU" baseline="-25000" dirty="0"/>
              <a:t> </a:t>
            </a:r>
            <a:r>
              <a:rPr lang="ru-RU" dirty="0"/>
              <a:t>(</a:t>
            </a:r>
            <a:r>
              <a:rPr lang="ru-RU" dirty="0" err="1"/>
              <a:t>P</a:t>
            </a:r>
            <a:r>
              <a:rPr lang="ru-RU" baseline="-25000" dirty="0" err="1"/>
              <a:t>i</a:t>
            </a:r>
            <a:r>
              <a:rPr lang="ru-RU" dirty="0"/>
              <a:t>)) – рекомендация по управляющим воздействиям,</a:t>
            </a:r>
            <a:endParaRPr lang="ru-RU" b="1" dirty="0"/>
          </a:p>
          <a:p>
            <a:r>
              <a:rPr lang="en-US" dirty="0"/>
              <a:t>R* </a:t>
            </a:r>
            <a:r>
              <a:rPr lang="ru-RU" dirty="0"/>
              <a:t>(</a:t>
            </a:r>
            <a:r>
              <a:rPr lang="en-US" dirty="0"/>
              <a:t>P</a:t>
            </a:r>
            <a:r>
              <a:rPr lang="ru-RU" baseline="-25000" dirty="0"/>
              <a:t>i</a:t>
            </a:r>
            <a:r>
              <a:rPr lang="ru-RU" dirty="0"/>
              <a:t>) – общая рекомендация, при условии, что все показатели – «причины» в пределах нормы.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76824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5"/>
          <p:cNvSpPr>
            <a:spLocks noGrp="1"/>
          </p:cNvSpPr>
          <p:nvPr>
            <p:ph type="title"/>
          </p:nvPr>
        </p:nvSpPr>
        <p:spPr>
          <a:xfrm>
            <a:off x="755576" y="476672"/>
            <a:ext cx="7931224" cy="1295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600" dirty="0" smtClean="0"/>
              <a:t>Представление знаний на основе логических подходов для задачи выбора рекомендаций: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2198906"/>
            <a:ext cx="7993707" cy="4247317"/>
          </a:xfrm>
          <a:prstGeom prst="rect">
            <a:avLst/>
          </a:prstGeom>
        </p:spPr>
        <p:txBody>
          <a:bodyPr wrap="square">
            <a:spAutoFit/>
          </a:bodyPr>
          <a:lstStyle>
            <a:lvl1pPr indent="4667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ts val="1200"/>
              </a:spcBef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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= 1,…, I-1 , P </a:t>
            </a:r>
            <a:r>
              <a:rPr lang="ru-RU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–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: = i + 1;</a:t>
            </a:r>
          </a:p>
          <a:p>
            <a:pPr algn="just" eaLnBrk="1" hangingPunct="1">
              <a:lnSpc>
                <a:spcPct val="150000"/>
              </a:lnSpc>
              <a:spcBef>
                <a:spcPts val="1200"/>
              </a:spcBef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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 = 1,…, J,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24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ru-RU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 </a:t>
            </a:r>
            <a:r>
              <a:rPr lang="ru-RU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норма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 </a:t>
            </a:r>
            <a:r>
              <a:rPr lang="ru-RU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R* (P </a:t>
            </a:r>
            <a:r>
              <a:rPr lang="ru-RU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 eaLnBrk="1" hangingPunct="1">
              <a:lnSpc>
                <a:spcPct val="150000"/>
              </a:lnSpc>
              <a:spcBef>
                <a:spcPts val="1200"/>
              </a:spcBef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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 = 1,…, J,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24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ru-RU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 </a:t>
            </a:r>
            <a:r>
              <a:rPr lang="ru-RU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не норма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 </a:t>
            </a:r>
            <a:r>
              <a:rPr lang="ru-RU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24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24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ru-RU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 </a:t>
            </a:r>
            <a:r>
              <a:rPr lang="ru-RU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)).</a:t>
            </a:r>
          </a:p>
          <a:p>
            <a:pPr algn="just" eaLnBrk="1" hangingPunct="1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</a:p>
          <a:p>
            <a:pPr algn="just" eaLnBrk="1" hangingPunct="1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 означает «для всех»;</a:t>
            </a:r>
          </a:p>
          <a:p>
            <a:pPr indent="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символ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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 означает «существует»;</a:t>
            </a:r>
          </a:p>
          <a:p>
            <a:pPr indent="0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 символ := означает «присваивается».</a:t>
            </a:r>
          </a:p>
          <a:p>
            <a:pPr marL="457200" indent="-457200" algn="just">
              <a:lnSpc>
                <a:spcPct val="150000"/>
              </a:lnSpc>
              <a:buFont typeface="Symbol" panose="05050102010706020507" pitchFamily="18" charset="2"/>
              <a:buChar char="$"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92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5"/>
          <p:cNvSpPr>
            <a:spLocks noGrp="1"/>
          </p:cNvSpPr>
          <p:nvPr>
            <p:ph type="title"/>
          </p:nvPr>
        </p:nvSpPr>
        <p:spPr>
          <a:xfrm>
            <a:off x="1331640" y="548680"/>
            <a:ext cx="7010400" cy="1295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600" dirty="0" smtClean="0"/>
              <a:t>Представление знаний на основе систем продукций для задачи выбора рекомендаций: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2420888"/>
            <a:ext cx="8150063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2200" dirty="0"/>
              <a:t>ЕСЛИ (</a:t>
            </a:r>
            <a:r>
              <a:rPr lang="ru-RU" sz="2200" dirty="0">
                <a:sym typeface="Symbol" panose="05050102010706020507" pitchFamily="18" charset="2"/>
              </a:rPr>
              <a:t></a:t>
            </a:r>
            <a:r>
              <a:rPr lang="ru-RU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= 1,…, I-1 , P </a:t>
            </a:r>
            <a:r>
              <a:rPr lang="ru-RU" sz="2200" baseline="-25000" dirty="0"/>
              <a:t>i –</a:t>
            </a:r>
            <a:r>
              <a:rPr lang="ru-RU" sz="2200" dirty="0"/>
              <a:t> норма),  ТО (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ru-RU" sz="2200" dirty="0"/>
              <a:t>: = </a:t>
            </a:r>
            <a:r>
              <a:rPr lang="en-US" sz="2200" dirty="0" err="1"/>
              <a:t>i</a:t>
            </a:r>
            <a:r>
              <a:rPr lang="en-US" sz="2200" dirty="0"/>
              <a:t> + 1</a:t>
            </a:r>
            <a:r>
              <a:rPr lang="en-US" sz="2200" dirty="0" smtClean="0"/>
              <a:t>);</a:t>
            </a:r>
            <a:endParaRPr lang="ru-RU" sz="2200" dirty="0" smtClean="0"/>
          </a:p>
          <a:p>
            <a:pPr eaLnBrk="1" hangingPunct="1">
              <a:defRPr/>
            </a:pPr>
            <a:endParaRPr lang="ru-RU" sz="2200" b="1" dirty="0"/>
          </a:p>
          <a:p>
            <a:pPr eaLnBrk="1" hangingPunct="1">
              <a:defRPr/>
            </a:pPr>
            <a:r>
              <a:rPr lang="ru-RU" sz="2200" dirty="0"/>
              <a:t>ЕСЛИ (</a:t>
            </a:r>
            <a:r>
              <a:rPr lang="ru-RU" sz="2200" dirty="0">
                <a:sym typeface="Symbol" panose="05050102010706020507" pitchFamily="18" charset="2"/>
              </a:rPr>
              <a:t></a:t>
            </a:r>
            <a:r>
              <a:rPr lang="ru-RU" sz="2200" dirty="0"/>
              <a:t> </a:t>
            </a:r>
            <a:r>
              <a:rPr lang="en-US" sz="2200" dirty="0"/>
              <a:t>j = 1,…, J, </a:t>
            </a:r>
            <a:r>
              <a:rPr lang="en-US" sz="2200" dirty="0" err="1"/>
              <a:t>S</a:t>
            </a:r>
            <a:r>
              <a:rPr lang="en-US" sz="2200" baseline="-25000" dirty="0" err="1"/>
              <a:t>j</a:t>
            </a:r>
            <a:r>
              <a:rPr lang="en-US" sz="2200" baseline="-25000" dirty="0"/>
              <a:t> </a:t>
            </a:r>
            <a:r>
              <a:rPr lang="ru-RU" sz="2200" dirty="0"/>
              <a:t>(</a:t>
            </a:r>
            <a:r>
              <a:rPr lang="en-US" sz="2200" dirty="0"/>
              <a:t>P </a:t>
            </a:r>
            <a:r>
              <a:rPr lang="ru-RU" sz="2200" baseline="-25000" dirty="0"/>
              <a:t>i</a:t>
            </a:r>
            <a:r>
              <a:rPr lang="ru-RU" sz="2200" dirty="0"/>
              <a:t>)</a:t>
            </a:r>
            <a:r>
              <a:rPr lang="ru-RU" sz="2200" baseline="-25000" dirty="0"/>
              <a:t> </a:t>
            </a:r>
            <a:r>
              <a:rPr lang="en-US" sz="2200" dirty="0"/>
              <a:t> - </a:t>
            </a:r>
            <a:r>
              <a:rPr lang="ru-RU" sz="2200" dirty="0"/>
              <a:t>норма),  ТО (</a:t>
            </a:r>
            <a:r>
              <a:rPr lang="en-US" sz="2200" dirty="0"/>
              <a:t>P </a:t>
            </a:r>
            <a:r>
              <a:rPr lang="ru-RU" sz="2200" baseline="-25000" dirty="0"/>
              <a:t>i</a:t>
            </a:r>
            <a:r>
              <a:rPr lang="ru-RU" sz="2200" dirty="0"/>
              <a:t>  </a:t>
            </a:r>
            <a:r>
              <a:rPr lang="en-US" sz="2200" dirty="0">
                <a:sym typeface="Symbol" panose="05050102010706020507" pitchFamily="18" charset="2"/>
              </a:rPr>
              <a:t></a:t>
            </a:r>
            <a:r>
              <a:rPr lang="en-US" sz="2200" dirty="0"/>
              <a:t> R* </a:t>
            </a:r>
            <a:r>
              <a:rPr lang="ru-RU" sz="2200" dirty="0"/>
              <a:t>(</a:t>
            </a:r>
            <a:r>
              <a:rPr lang="en-US" sz="2200" dirty="0"/>
              <a:t>P </a:t>
            </a:r>
            <a:r>
              <a:rPr lang="ru-RU" sz="2200" baseline="-25000" dirty="0"/>
              <a:t>i</a:t>
            </a:r>
            <a:r>
              <a:rPr lang="ru-RU" sz="2200" dirty="0" smtClean="0"/>
              <a:t>));</a:t>
            </a:r>
          </a:p>
          <a:p>
            <a:pPr eaLnBrk="1" hangingPunct="1">
              <a:defRPr/>
            </a:pPr>
            <a:endParaRPr lang="ru-RU" sz="2200" b="1" dirty="0"/>
          </a:p>
          <a:p>
            <a:pPr eaLnBrk="1" hangingPunct="1">
              <a:defRPr/>
            </a:pPr>
            <a:r>
              <a:rPr lang="ru-RU" sz="2200" dirty="0" smtClean="0"/>
              <a:t>ЕСЛИ </a:t>
            </a:r>
            <a:r>
              <a:rPr lang="ru-RU" sz="2200" dirty="0"/>
              <a:t>(</a:t>
            </a:r>
            <a:r>
              <a:rPr lang="ru-RU" sz="2200" dirty="0">
                <a:sym typeface="Symbol" panose="05050102010706020507" pitchFamily="18" charset="2"/>
              </a:rPr>
              <a:t></a:t>
            </a:r>
            <a:r>
              <a:rPr lang="ru-RU" sz="2200" dirty="0"/>
              <a:t> </a:t>
            </a:r>
            <a:r>
              <a:rPr lang="en-US" sz="2200" dirty="0"/>
              <a:t>j = 1,…, J, </a:t>
            </a:r>
            <a:r>
              <a:rPr lang="en-US" sz="2200" dirty="0" err="1"/>
              <a:t>S</a:t>
            </a:r>
            <a:r>
              <a:rPr lang="en-US" sz="2200" baseline="-25000" dirty="0" err="1"/>
              <a:t>j</a:t>
            </a:r>
            <a:r>
              <a:rPr lang="en-US" sz="2200" baseline="-25000" dirty="0"/>
              <a:t> </a:t>
            </a:r>
            <a:r>
              <a:rPr lang="ru-RU" sz="2200" dirty="0"/>
              <a:t>(</a:t>
            </a:r>
            <a:r>
              <a:rPr lang="en-US" sz="2200" dirty="0"/>
              <a:t>P </a:t>
            </a:r>
            <a:r>
              <a:rPr lang="ru-RU" sz="2200" baseline="-25000" dirty="0"/>
              <a:t>i</a:t>
            </a:r>
            <a:r>
              <a:rPr lang="ru-RU" sz="2200" dirty="0"/>
              <a:t>)</a:t>
            </a:r>
            <a:r>
              <a:rPr lang="ru-RU" sz="2200" baseline="-25000" dirty="0"/>
              <a:t> </a:t>
            </a:r>
            <a:r>
              <a:rPr lang="en-US" sz="2200" dirty="0"/>
              <a:t> - </a:t>
            </a:r>
            <a:r>
              <a:rPr lang="en-US" sz="2200" dirty="0" err="1"/>
              <a:t>не</a:t>
            </a:r>
            <a:r>
              <a:rPr lang="en-US" sz="2200" dirty="0"/>
              <a:t> </a:t>
            </a:r>
            <a:r>
              <a:rPr lang="ru-RU" sz="2200" dirty="0"/>
              <a:t>норма),  ТО (</a:t>
            </a:r>
            <a:r>
              <a:rPr lang="en-US" sz="2200" dirty="0"/>
              <a:t>P </a:t>
            </a:r>
            <a:r>
              <a:rPr lang="ru-RU" sz="2200" baseline="-25000" dirty="0"/>
              <a:t>i</a:t>
            </a:r>
            <a:r>
              <a:rPr lang="ru-RU" sz="2200" dirty="0"/>
              <a:t>  </a:t>
            </a:r>
            <a:r>
              <a:rPr lang="en-US" sz="2200" dirty="0">
                <a:sym typeface="Symbol" panose="05050102010706020507" pitchFamily="18" charset="2"/>
              </a:rPr>
              <a:t></a:t>
            </a:r>
            <a:r>
              <a:rPr lang="en-US" sz="2200" dirty="0"/>
              <a:t> </a:t>
            </a:r>
            <a:r>
              <a:rPr lang="en-US" sz="2200" dirty="0" err="1"/>
              <a:t>R</a:t>
            </a:r>
            <a:r>
              <a:rPr lang="en-US" sz="2200" baseline="-25000" dirty="0" err="1"/>
              <a:t>j</a:t>
            </a:r>
            <a:r>
              <a:rPr lang="en-US" sz="2200" dirty="0"/>
              <a:t> (</a:t>
            </a:r>
            <a:r>
              <a:rPr lang="en-US" sz="2200" dirty="0" err="1"/>
              <a:t>S</a:t>
            </a:r>
            <a:r>
              <a:rPr lang="en-US" sz="2200" baseline="-25000" dirty="0" err="1"/>
              <a:t>j</a:t>
            </a:r>
            <a:r>
              <a:rPr lang="en-US" sz="2200" baseline="-25000" dirty="0"/>
              <a:t> </a:t>
            </a:r>
            <a:r>
              <a:rPr lang="ru-RU" sz="2200" dirty="0"/>
              <a:t>(</a:t>
            </a:r>
            <a:r>
              <a:rPr lang="en-US" sz="2200" dirty="0"/>
              <a:t>P </a:t>
            </a:r>
            <a:r>
              <a:rPr lang="ru-RU" sz="2200" baseline="-25000" dirty="0"/>
              <a:t>i</a:t>
            </a:r>
            <a:r>
              <a:rPr lang="ru-RU" sz="2200" dirty="0"/>
              <a:t>))).</a:t>
            </a:r>
            <a:endParaRPr lang="ru-RU" sz="2200" b="1" dirty="0"/>
          </a:p>
          <a:p>
            <a:pPr algn="just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 означает «для всех»;</a:t>
            </a:r>
          </a:p>
          <a:p>
            <a:pPr indent="0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символ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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 означает «существует»;</a:t>
            </a:r>
          </a:p>
          <a:p>
            <a:pPr indent="0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символ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:= означает «присваивается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».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9726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0050" y="2060575"/>
            <a:ext cx="6862763" cy="22955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Развитие </a:t>
            </a:r>
            <a:r>
              <a:rPr lang="ru-RU" dirty="0"/>
              <a:t>информатизации в системе охраны здоровья г. </a:t>
            </a:r>
            <a:r>
              <a:rPr lang="ru-RU" dirty="0" smtClean="0"/>
              <a:t>Новокузнецка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709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260648"/>
            <a:ext cx="7787208" cy="1080120"/>
          </a:xfrm>
        </p:spPr>
        <p:txBody>
          <a:bodyPr>
            <a:normAutofit/>
          </a:bodyPr>
          <a:lstStyle/>
          <a:p>
            <a:pPr eaLnBrk="1" hangingPunct="1">
              <a:lnSpc>
                <a:spcPct val="75000"/>
              </a:lnSpc>
            </a:pPr>
            <a:r>
              <a:rPr lang="ru-RU" sz="2800" dirty="0" smtClean="0"/>
              <a:t>Представление знаний в виде фреймов.  </a:t>
            </a:r>
            <a:br>
              <a:rPr lang="ru-RU" sz="2800" dirty="0" smtClean="0"/>
            </a:br>
            <a:r>
              <a:rPr lang="ru-RU" sz="2800" dirty="0" smtClean="0"/>
              <a:t>Каталог базовых проблем (фрагмент) АЭС «КМП», терапевтический профиль:  </a:t>
            </a:r>
          </a:p>
        </p:txBody>
      </p:sp>
      <p:graphicFrame>
        <p:nvGraphicFramePr>
          <p:cNvPr id="43123" name="Group 1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4164804"/>
              </p:ext>
            </p:extLst>
          </p:nvPr>
        </p:nvGraphicFramePr>
        <p:xfrm>
          <a:off x="697943" y="1484784"/>
          <a:ext cx="8003232" cy="4937688"/>
        </p:xfrm>
        <a:graphic>
          <a:graphicData uri="http://schemas.openxmlformats.org/drawingml/2006/table">
            <a:tbl>
              <a:tblPr/>
              <a:tblGrid>
                <a:gridCol w="1615682"/>
                <a:gridCol w="6387550"/>
              </a:tblGrid>
              <a:tr h="389316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0B9CA"/>
                        </a:gs>
                        <a:gs pos="100000">
                          <a:srgbClr val="A0B9CA">
                            <a:gamma/>
                            <a:tint val="0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проблемы</a:t>
                      </a: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0B9CA"/>
                        </a:gs>
                        <a:gs pos="100000">
                          <a:srgbClr val="A0B9CA">
                            <a:gamma/>
                            <a:tint val="0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</a:tr>
              <a:tr h="38929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Больничная летальность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7"/>
                    </a:solidFill>
                  </a:tcPr>
                </a:tc>
              </a:tr>
              <a:tr h="38929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1002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0B9CA"/>
                        </a:gs>
                        <a:gs pos="100000">
                          <a:srgbClr val="A0B9CA">
                            <a:gamma/>
                            <a:tint val="0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Досуточная летальность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0B9CA"/>
                        </a:gs>
                        <a:gs pos="100000">
                          <a:srgbClr val="A0B9CA">
                            <a:gamma/>
                            <a:tint val="0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</a:tr>
              <a:tr h="38929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1003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Повторность госпитализации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7"/>
                    </a:solidFill>
                  </a:tcPr>
                </a:tc>
              </a:tr>
              <a:tr h="542237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1004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0B9CA"/>
                        </a:gs>
                        <a:gs pos="100000">
                          <a:srgbClr val="A0B9CA">
                            <a:gamma/>
                            <a:tint val="0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Расхождение клинического и патологоанатомичес-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кого диагнозов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0B9CA"/>
                        </a:gs>
                        <a:gs pos="100000">
                          <a:srgbClr val="A0B9CA">
                            <a:gamma/>
                            <a:tint val="0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</a:tr>
              <a:tr h="38929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1005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ятрогенных патологий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7"/>
                    </a:solidFill>
                  </a:tcPr>
                </a:tc>
              </a:tr>
              <a:tr h="38929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1006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0B9CA"/>
                        </a:gs>
                        <a:gs pos="100000">
                          <a:srgbClr val="A0B9CA">
                            <a:gamma/>
                            <a:tint val="0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внутрибольничной инфекции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0B9CA"/>
                        </a:gs>
                        <a:gs pos="100000">
                          <a:srgbClr val="A0B9CA">
                            <a:gamma/>
                            <a:tint val="0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</a:tr>
              <a:tr h="38929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1007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Обеспеченность консультативной помощью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7"/>
                    </a:solidFill>
                  </a:tcPr>
                </a:tc>
              </a:tr>
              <a:tr h="38929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1008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0B9CA"/>
                        </a:gs>
                        <a:gs pos="100000">
                          <a:srgbClr val="A0B9CA">
                            <a:gamma/>
                            <a:tint val="0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дефектов по актам экспертизы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0B9CA"/>
                        </a:gs>
                        <a:gs pos="100000">
                          <a:srgbClr val="A0B9CA">
                            <a:gamma/>
                            <a:tint val="0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</a:tr>
              <a:tr h="38929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1009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Обеспеченность врачами на 100 коек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7"/>
                    </a:solidFill>
                  </a:tcPr>
                </a:tc>
              </a:tr>
              <a:tr h="38929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1010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0B9CA"/>
                        </a:gs>
                        <a:gs pos="100000">
                          <a:srgbClr val="A0B9CA">
                            <a:gamma/>
                            <a:tint val="0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Квалификационный уровень врачей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0B9CA"/>
                        </a:gs>
                        <a:gs pos="100000">
                          <a:srgbClr val="A0B9CA">
                            <a:gamma/>
                            <a:tint val="0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</a:tr>
              <a:tr h="38929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1011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4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1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 sz="2000"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tabLst>
                          <a:tab pos="1066800" algn="l"/>
                        </a:tabLst>
                        <a:defRPr>
                          <a:solidFill>
                            <a:schemeClr val="tx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anose="05000000000000000000" pitchFamily="2" charset="2"/>
                        <a:buNone/>
                        <a:tabLst>
                          <a:tab pos="1066800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Удельный вес больных средней и тяжелой степени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34039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0414" y="2060848"/>
            <a:ext cx="7006042" cy="22960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ru-RU" dirty="0" smtClean="0"/>
              <a:t>многокритериальный выбор решения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6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/>
              <a:t>Многокритериальный выбор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ru-RU" sz="2200" dirty="0" smtClean="0"/>
              <a:t>Самое сложное заключается в том, что изменился круг задач, решаемых человеком в различных сферах своей деятельности, возникли сложные и непривычные проблемы. Сейчас большинство задач являются </a:t>
            </a:r>
            <a:r>
              <a:rPr lang="ru-RU" sz="2200" b="1" i="1" dirty="0" smtClean="0"/>
              <a:t>многокритериальными</a:t>
            </a:r>
            <a:r>
              <a:rPr lang="ru-RU" sz="2200" dirty="0" smtClean="0"/>
              <a:t>. </a:t>
            </a:r>
          </a:p>
          <a:p>
            <a:pPr>
              <a:lnSpc>
                <a:spcPct val="80000"/>
              </a:lnSpc>
            </a:pPr>
            <a:r>
              <a:rPr lang="ru-RU" sz="2200" dirty="0" smtClean="0"/>
              <a:t>В этих задачах приходится оценивать </a:t>
            </a:r>
            <a:r>
              <a:rPr lang="ru-RU" sz="2200" b="1" dirty="0" smtClean="0"/>
              <a:t>множество</a:t>
            </a:r>
            <a:r>
              <a:rPr lang="ru-RU" sz="2200" dirty="0" smtClean="0"/>
              <a:t> сил, влияний, интересов и последствий, характеризующих варианты решений. </a:t>
            </a:r>
          </a:p>
          <a:p>
            <a:pPr>
              <a:lnSpc>
                <a:spcPct val="80000"/>
              </a:lnSpc>
            </a:pPr>
            <a:r>
              <a:rPr lang="ru-RU" sz="2200" dirty="0" smtClean="0"/>
              <a:t>Например, при принятии решения о строительстве объекта приходится учитывать не только ожидаемую прибыль и капиталовложения для строительства, но и динамику рынка, экологические и социальные факторы и т. д.</a:t>
            </a:r>
          </a:p>
          <a:p>
            <a:pPr>
              <a:lnSpc>
                <a:spcPct val="80000"/>
              </a:lnSpc>
            </a:pPr>
            <a:r>
              <a:rPr lang="ru-RU" sz="2200" dirty="0" smtClean="0"/>
              <a:t>Признание права лица, принимающего решения (ЛПР) на субъективность решения есть признак появления </a:t>
            </a:r>
            <a:r>
              <a:rPr lang="ru-RU" sz="2200" b="1" dirty="0" smtClean="0"/>
              <a:t>новой парадигмы</a:t>
            </a:r>
            <a:r>
              <a:rPr lang="ru-RU" sz="2200" dirty="0" smtClean="0"/>
              <a:t>, выходящей за рамки методологии исследования операций – принятия решений при многих критериях.</a:t>
            </a:r>
          </a:p>
        </p:txBody>
      </p:sp>
    </p:spTree>
    <p:extLst>
      <p:ext uri="{BB962C8B-B14F-4D97-AF65-F5344CB8AC3E}">
        <p14:creationId xmlns:p14="http://schemas.microsoft.com/office/powerpoint/2010/main" val="239002707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Составляющие выбора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ru-RU" sz="2800" b="1" i="1" smtClean="0"/>
              <a:t>Объективная составляющая</a:t>
            </a:r>
            <a:r>
              <a:rPr lang="ru-RU" sz="2800" i="1" smtClean="0"/>
              <a:t> </a:t>
            </a:r>
            <a:r>
              <a:rPr lang="ru-RU" sz="2800" smtClean="0"/>
              <a:t>многокритериальных задач включает в себя ограничения, накладываемые внешней средой на возможные решения (наличие ресурсов, временные ограничения, экологические требования, социальная обстановка и т. п.).</a:t>
            </a:r>
          </a:p>
          <a:p>
            <a:pPr>
              <a:lnSpc>
                <a:spcPct val="90000"/>
              </a:lnSpc>
            </a:pPr>
            <a:r>
              <a:rPr lang="ru-RU" sz="2800" b="1" i="1" smtClean="0"/>
              <a:t>Субъективная составляющая</a:t>
            </a:r>
            <a:r>
              <a:rPr lang="ru-RU" sz="2800" smtClean="0"/>
              <a:t> - эксперт или ЛПР вынуждены исходить из собственных</a:t>
            </a:r>
            <a:r>
              <a:rPr lang="ru-RU" sz="2800" i="1" smtClean="0"/>
              <a:t> </a:t>
            </a:r>
            <a:r>
              <a:rPr lang="ru-RU" sz="2800" smtClean="0"/>
              <a:t>представлений об эффективности возможных альтернатив и важности различных критериев.</a:t>
            </a:r>
          </a:p>
        </p:txBody>
      </p:sp>
    </p:spTree>
    <p:extLst>
      <p:ext uri="{BB962C8B-B14F-4D97-AF65-F5344CB8AC3E}">
        <p14:creationId xmlns:p14="http://schemas.microsoft.com/office/powerpoint/2010/main" val="295115688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16632"/>
            <a:ext cx="7848432" cy="100811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Этапы решения задачи выбора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268760"/>
            <a:ext cx="7994045" cy="4896544"/>
          </a:xfrm>
        </p:spPr>
        <p:txBody>
          <a:bodyPr>
            <a:normAutofit fontScale="92500"/>
          </a:bodyPr>
          <a:lstStyle/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ru-RU" sz="2200" b="1" dirty="0" smtClean="0">
                <a:latin typeface="Arial" panose="020B0604020202020204" pitchFamily="34" charset="0"/>
              </a:rPr>
              <a:t>Постановка многокритериальной задачи;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ru-RU" sz="2200" b="1" dirty="0" smtClean="0">
                <a:latin typeface="Arial" panose="020B0604020202020204" pitchFamily="34" charset="0"/>
              </a:rPr>
              <a:t>Выбор и детализация критериев, определение тенденций;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ru-RU" sz="2200" b="1" dirty="0" smtClean="0">
                <a:latin typeface="Arial" panose="020B0604020202020204" pitchFamily="34" charset="0"/>
              </a:rPr>
              <a:t>Ранжирование критериев (экспертная работа);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ru-RU" sz="2200" b="1" dirty="0" smtClean="0">
                <a:latin typeface="Arial" panose="020B0604020202020204" pitchFamily="34" charset="0"/>
              </a:rPr>
              <a:t>Нахождение решения для всех альтернатив (по методу анализа иерархий)</a:t>
            </a:r>
            <a:r>
              <a:rPr lang="ru-RU" sz="2200" dirty="0" smtClean="0">
                <a:latin typeface="Arial" panose="020B0604020202020204" pitchFamily="34" charset="0"/>
              </a:rPr>
              <a:t>: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ru-RU" sz="2200" dirty="0" smtClean="0">
                <a:latin typeface="Arial" panose="020B0604020202020204" pitchFamily="34" charset="0"/>
              </a:rPr>
              <a:t>Определение и нормализация значений альтернатив по каждому критерию;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ru-RU" sz="2200" dirty="0" smtClean="0">
                <a:latin typeface="Arial" panose="020B0604020202020204" pitchFamily="34" charset="0"/>
              </a:rPr>
              <a:t>Оценка вариантов решений (построение структурного графа принятия решения, определение лингвистических переменных, проекция на базовую шкалу, умножение матрицы нормализованных значений альтернатив на вектор весов приоритетов критериев с учетом тенденции);</a:t>
            </a:r>
          </a:p>
          <a:p>
            <a:pPr>
              <a:lnSpc>
                <a:spcPct val="90000"/>
              </a:lnSpc>
            </a:pPr>
            <a:r>
              <a:rPr lang="ru-RU" sz="2200" b="1" dirty="0" smtClean="0">
                <a:latin typeface="Arial" panose="020B0604020202020204" pitchFamily="34" charset="0"/>
              </a:rPr>
              <a:t>5. Оценка полученных решений, выбор наилучшего. </a:t>
            </a:r>
          </a:p>
        </p:txBody>
      </p:sp>
    </p:spTree>
    <p:extLst>
      <p:ext uri="{BB962C8B-B14F-4D97-AF65-F5344CB8AC3E}">
        <p14:creationId xmlns:p14="http://schemas.microsoft.com/office/powerpoint/2010/main" val="162681185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0" y="2470150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1400">
                <a:latin typeface="Arial Narrow" panose="020B0606020202030204" pitchFamily="34" charset="0"/>
                <a:cs typeface="Times New Roman" panose="02020603050405020304" pitchFamily="18" charset="0"/>
              </a:rPr>
              <a:t>		</a:t>
            </a:r>
            <a:endParaRPr lang="en-US" sz="2400">
              <a:latin typeface="Arial Narrow" panose="020B0606020202030204" pitchFamily="34" charset="0"/>
            </a:endParaRPr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0" y="24844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sz="2400">
              <a:latin typeface="Times New Roman" panose="02020603050405020304" pitchFamily="18" charset="0"/>
            </a:endParaRPr>
          </a:p>
        </p:txBody>
      </p:sp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0" y="3108325"/>
            <a:ext cx="914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1200" baseline="-30000">
                <a:latin typeface="Arial Narrow" panose="020B0606020202030204" pitchFamily="34" charset="0"/>
                <a:cs typeface="Times New Roman" panose="02020603050405020304" pitchFamily="18" charset="0"/>
              </a:rPr>
              <a:t>	   	</a:t>
            </a:r>
            <a:endParaRPr lang="en-US" sz="2400">
              <a:latin typeface="Arial Narrow" panose="020B0606020202030204" pitchFamily="34" charset="0"/>
            </a:endParaRPr>
          </a:p>
        </p:txBody>
      </p:sp>
      <p:graphicFrame>
        <p:nvGraphicFramePr>
          <p:cNvPr id="2560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503989"/>
              </p:ext>
            </p:extLst>
          </p:nvPr>
        </p:nvGraphicFramePr>
        <p:xfrm>
          <a:off x="1329358" y="1258888"/>
          <a:ext cx="7056784" cy="4953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Документ" r:id="rId3" imgW="6371071" imgH="5954375" progId="Word.Document.8">
                  <p:embed/>
                </p:oleObj>
              </mc:Choice>
              <mc:Fallback>
                <p:oleObj name="Документ" r:id="rId3" imgW="6371071" imgH="595437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7593" r="3036" b="8823"/>
                      <a:stretch>
                        <a:fillRect/>
                      </a:stretch>
                    </p:blipFill>
                    <p:spPr bwMode="auto">
                      <a:xfrm>
                        <a:off x="1329358" y="1258888"/>
                        <a:ext cx="7056784" cy="4953640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chemeClr val="accent2">
                              <a:alpha val="0"/>
                            </a:schemeClr>
                          </a:gs>
                          <a:gs pos="100000">
                            <a:srgbClr val="FFFFFF"/>
                          </a:gs>
                        </a:gsLst>
                        <a:path path="shape">
                          <a:fillToRect l="50000" t="50000" r="50000" b="50000"/>
                        </a:path>
                      </a:gra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3" name="Rectangle 6"/>
          <p:cNvSpPr>
            <a:spLocks noGrp="1" noChangeArrowheads="1"/>
          </p:cNvSpPr>
          <p:nvPr>
            <p:ph type="title"/>
          </p:nvPr>
        </p:nvSpPr>
        <p:spPr>
          <a:xfrm>
            <a:off x="1187450" y="260350"/>
            <a:ext cx="7340600" cy="998538"/>
          </a:xfrm>
        </p:spPr>
        <p:txBody>
          <a:bodyPr/>
          <a:lstStyle/>
          <a:p>
            <a:pPr eaLnBrk="1" hangingPunct="1">
              <a:lnSpc>
                <a:spcPct val="75000"/>
              </a:lnSpc>
            </a:pPr>
            <a:r>
              <a:rPr lang="ru-RU" sz="3500" dirty="0" smtClean="0"/>
              <a:t>   Структурный граф процесса</a:t>
            </a:r>
            <a:br>
              <a:rPr lang="ru-RU" sz="3500" dirty="0" smtClean="0"/>
            </a:br>
            <a:r>
              <a:rPr lang="ru-RU" sz="3500" dirty="0" smtClean="0"/>
              <a:t>   принятия решения</a:t>
            </a:r>
          </a:p>
        </p:txBody>
      </p:sp>
    </p:spTree>
    <p:extLst>
      <p:ext uri="{BB962C8B-B14F-4D97-AF65-F5344CB8AC3E}">
        <p14:creationId xmlns:p14="http://schemas.microsoft.com/office/powerpoint/2010/main" val="2272689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Пример. Постановка задачи выбора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b="1" i="1" u="sng" dirty="0" smtClean="0"/>
              <a:t>Дано:</a:t>
            </a:r>
            <a:r>
              <a:rPr lang="ru-RU" sz="2400" b="1" i="1" dirty="0" smtClean="0"/>
              <a:t>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i="1" dirty="0" smtClean="0"/>
              <a:t>1. Проблема выбора решения, </a:t>
            </a:r>
            <a:r>
              <a:rPr lang="ru-RU" sz="2400" dirty="0" smtClean="0"/>
              <a:t>возникшая у хирурга для конкретной операции. </a:t>
            </a:r>
            <a:endParaRPr lang="ru-RU" sz="2400" i="1" dirty="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i="1" dirty="0" smtClean="0"/>
              <a:t>2. Метод многокритериального выбора </a:t>
            </a:r>
            <a:r>
              <a:rPr lang="ru-RU" sz="2400" dirty="0" smtClean="0"/>
              <a:t>(анализ иерархий).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i="1" dirty="0" smtClean="0"/>
              <a:t>3. Возможные варианты решений: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i="1" dirty="0" smtClean="0"/>
              <a:t>а) проведение операции с использованием имплантатов АО (асс. ортопедии)</a:t>
            </a:r>
            <a:r>
              <a:rPr lang="ru-RU" sz="2400" dirty="0" smtClean="0"/>
              <a:t>;</a:t>
            </a:r>
            <a:endParaRPr lang="ru-RU" sz="2400" i="1" dirty="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i="1" dirty="0" smtClean="0"/>
              <a:t>б) использование имплантатов из </a:t>
            </a:r>
            <a:r>
              <a:rPr lang="ru-RU" sz="2400" i="1" dirty="0" err="1" smtClean="0"/>
              <a:t>никелидтитанов</a:t>
            </a:r>
            <a:r>
              <a:rPr lang="ru-RU" sz="2400" i="1" dirty="0" smtClean="0"/>
              <a:t>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i="1" dirty="0" smtClean="0"/>
              <a:t>в)</a:t>
            </a:r>
            <a:r>
              <a:rPr lang="ru-RU" sz="2400" dirty="0" smtClean="0"/>
              <a:t> </a:t>
            </a:r>
            <a:r>
              <a:rPr lang="ru-RU" sz="2400" i="1" dirty="0" smtClean="0"/>
              <a:t>использование модифицированной  пластины </a:t>
            </a:r>
            <a:r>
              <a:rPr lang="en-US" sz="2400" i="1" dirty="0" err="1" smtClean="0"/>
              <a:t>NiTi</a:t>
            </a:r>
            <a:r>
              <a:rPr lang="ru-RU" sz="2400" i="1" dirty="0" smtClean="0"/>
              <a:t>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b="1" i="1" u="sng" dirty="0" smtClean="0"/>
              <a:t>Требуется:</a:t>
            </a:r>
            <a:r>
              <a:rPr lang="ru-RU" sz="2400" i="1" dirty="0" smtClean="0"/>
              <a:t> </a:t>
            </a:r>
            <a:r>
              <a:rPr lang="ru-RU" sz="2400" dirty="0" smtClean="0"/>
              <a:t>определить при помощи метода анализа иерархий, какой из возможных вариантов решений предпочтительнее. </a:t>
            </a:r>
          </a:p>
        </p:txBody>
      </p:sp>
    </p:spTree>
    <p:extLst>
      <p:ext uri="{BB962C8B-B14F-4D97-AF65-F5344CB8AC3E}">
        <p14:creationId xmlns:p14="http://schemas.microsoft.com/office/powerpoint/2010/main" val="271595092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Метод многокритериального выбора (анализ иерархий)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295400"/>
            <a:ext cx="8015808" cy="5257800"/>
          </a:xfrm>
        </p:spPr>
        <p:txBody>
          <a:bodyPr>
            <a:normAutofit lnSpcReduction="10000"/>
          </a:bodyPr>
          <a:lstStyle/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b="1" dirty="0" smtClean="0"/>
              <a:t>Алгоритм оценки вариантов решений</a:t>
            </a:r>
            <a:r>
              <a:rPr lang="ru-RU" sz="2400" dirty="0" smtClean="0"/>
              <a:t>: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b="1" dirty="0" smtClean="0"/>
              <a:t>1 шаг</a:t>
            </a:r>
            <a:r>
              <a:rPr lang="ru-RU" sz="2400" dirty="0" smtClean="0"/>
              <a:t>. Определение критериев верхнего уровня, их экспертное ранжирование и нормализация.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b="1" dirty="0" smtClean="0"/>
              <a:t>2 шаг</a:t>
            </a:r>
            <a:r>
              <a:rPr lang="ru-RU" sz="2400" dirty="0" smtClean="0"/>
              <a:t>.</a:t>
            </a:r>
            <a:r>
              <a:rPr lang="ru-RU" sz="2400" i="1" dirty="0" smtClean="0"/>
              <a:t> </a:t>
            </a:r>
            <a:r>
              <a:rPr lang="ru-RU" sz="2400" dirty="0" smtClean="0"/>
              <a:t>Определение критериев второго уровня (детализация критериев верхнего уровня). Уровней иерархии может быть как меньше, так и больше двух.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b="1" dirty="0" smtClean="0"/>
              <a:t>3 шаг</a:t>
            </a:r>
            <a:r>
              <a:rPr lang="ru-RU" sz="2400" dirty="0" smtClean="0"/>
              <a:t>. Оценка долей критериев второго, третьего и т.д. уровня в критериях предыдущего уровня и весов приоритетов. 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b="1" dirty="0" smtClean="0"/>
              <a:t>4 шаг</a:t>
            </a:r>
            <a:r>
              <a:rPr lang="ru-RU" sz="2400" dirty="0" smtClean="0"/>
              <a:t>. Определение желательной тенденции критериев.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b="1" dirty="0" smtClean="0"/>
              <a:t>5 шаг</a:t>
            </a:r>
            <a:r>
              <a:rPr lang="ru-RU" sz="2400" dirty="0" smtClean="0"/>
              <a:t>. Оценка вариантов решений: экспертная при невозможности определения реальных  значений или реальная. 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919421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продолжение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295400"/>
            <a:ext cx="8015808" cy="525780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b="1" smtClean="0"/>
              <a:t>       Алгоритм оценки вариантов решений: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b="1" smtClean="0"/>
              <a:t>6 шаг</a:t>
            </a:r>
            <a:r>
              <a:rPr lang="ru-RU" sz="2400" smtClean="0"/>
              <a:t>. Отображение полученных значений вариантов решений на базовую шкалу с учетом тенденции критериев (нормализация значений).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b="1" smtClean="0"/>
              <a:t>7 шаг</a:t>
            </a:r>
            <a:r>
              <a:rPr lang="ru-RU" sz="2400" smtClean="0"/>
              <a:t>. Оценка решений как результат умножения матрицы нормализованных значений всех возможных альтернатив на вектор весов приоритетов критериев с учетом тенденции.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b="1" smtClean="0"/>
              <a:t>8 шаг</a:t>
            </a:r>
            <a:r>
              <a:rPr lang="ru-RU" sz="2400" smtClean="0"/>
              <a:t>. Если  </a:t>
            </a:r>
            <a:r>
              <a:rPr lang="en-US" sz="2400" i="1" smtClean="0"/>
              <a:t>D</a:t>
            </a:r>
            <a:r>
              <a:rPr lang="ru-RU" sz="1800" i="1" smtClean="0"/>
              <a:t>1</a:t>
            </a:r>
            <a:r>
              <a:rPr lang="ru-RU" sz="2400" i="1" smtClean="0"/>
              <a:t>, </a:t>
            </a:r>
            <a:r>
              <a:rPr lang="en-US" sz="2400" i="1" smtClean="0"/>
              <a:t>D</a:t>
            </a:r>
            <a:r>
              <a:rPr lang="ru-RU" sz="1800" i="1" smtClean="0"/>
              <a:t>2</a:t>
            </a:r>
            <a:r>
              <a:rPr lang="ru-RU" sz="2400" i="1" smtClean="0"/>
              <a:t>,…</a:t>
            </a:r>
            <a:r>
              <a:rPr lang="en-US" sz="2400" i="1" smtClean="0"/>
              <a:t>D</a:t>
            </a:r>
            <a:r>
              <a:rPr lang="en-US" sz="1800" i="1" smtClean="0"/>
              <a:t>m</a:t>
            </a:r>
            <a:r>
              <a:rPr lang="en-US" sz="2400" smtClean="0"/>
              <a:t> </a:t>
            </a:r>
            <a:r>
              <a:rPr lang="ru-RU" sz="2400" smtClean="0"/>
              <a:t>– возможные решения, </a:t>
            </a:r>
            <a:r>
              <a:rPr lang="en-US" sz="2400" i="1" smtClean="0"/>
              <a:t>m </a:t>
            </a:r>
            <a:r>
              <a:rPr lang="ru-RU" sz="2400" smtClean="0"/>
              <a:t>– число возможных вариантов. </a:t>
            </a:r>
            <a:r>
              <a:rPr lang="ru-RU" sz="2400" i="1" smtClean="0">
                <a:sym typeface="Symbol" panose="05050102010706020507" pitchFamily="18" charset="2"/>
              </a:rPr>
              <a:t></a:t>
            </a:r>
            <a:r>
              <a:rPr lang="ru-RU" sz="2400" i="1" smtClean="0"/>
              <a:t>(</a:t>
            </a:r>
            <a:r>
              <a:rPr lang="en-US" sz="2400" i="1" smtClean="0"/>
              <a:t>D</a:t>
            </a:r>
            <a:r>
              <a:rPr lang="en-US" sz="1800" i="1" smtClean="0"/>
              <a:t>p</a:t>
            </a:r>
            <a:r>
              <a:rPr lang="ru-RU" sz="2400" i="1" smtClean="0"/>
              <a:t>) </a:t>
            </a:r>
            <a:r>
              <a:rPr lang="ru-RU" sz="2400" smtClean="0"/>
              <a:t>– вес </a:t>
            </a:r>
            <a:r>
              <a:rPr lang="en-US" sz="2400" smtClean="0"/>
              <a:t>p</a:t>
            </a:r>
            <a:r>
              <a:rPr lang="ru-RU" sz="2400" smtClean="0"/>
              <a:t>-ой конечной вершины, где  </a:t>
            </a:r>
            <a:r>
              <a:rPr lang="ru-RU" sz="2400" i="1" smtClean="0"/>
              <a:t>(p = 1,2,…</a:t>
            </a:r>
            <a:r>
              <a:rPr lang="en-US" sz="2400" i="1" smtClean="0"/>
              <a:t>m</a:t>
            </a:r>
            <a:r>
              <a:rPr lang="ru-RU" sz="2400" i="1" smtClean="0"/>
              <a:t>)</a:t>
            </a:r>
            <a:r>
              <a:rPr lang="ru-RU" sz="2400" smtClean="0"/>
              <a:t>, то </a:t>
            </a:r>
            <a:r>
              <a:rPr lang="en-US" sz="2400" i="1" smtClean="0"/>
              <a:t>max </a:t>
            </a:r>
            <a:r>
              <a:rPr lang="ru-RU" sz="2400" i="1" smtClean="0">
                <a:sym typeface="Symbol" panose="05050102010706020507" pitchFamily="18" charset="2"/>
              </a:rPr>
              <a:t></a:t>
            </a:r>
            <a:r>
              <a:rPr lang="ru-RU" sz="2400" i="1" smtClean="0"/>
              <a:t>(</a:t>
            </a:r>
            <a:r>
              <a:rPr lang="en-US" sz="2400" i="1" smtClean="0"/>
              <a:t>D</a:t>
            </a:r>
            <a:r>
              <a:rPr lang="en-US" sz="1800" i="1" smtClean="0"/>
              <a:t>p</a:t>
            </a:r>
            <a:r>
              <a:rPr lang="ru-RU" sz="2400" i="1" smtClean="0"/>
              <a:t>)</a:t>
            </a:r>
            <a:r>
              <a:rPr lang="ru-RU" sz="2400" smtClean="0"/>
              <a:t> – означает наиболее предпочтительное решение. 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smtClean="0"/>
              <a:t>      В предлагаемой задаче – выбор наилучшего решения из </a:t>
            </a:r>
            <a:r>
              <a:rPr lang="ru-RU" sz="2400" b="1" smtClean="0"/>
              <a:t>трех </a:t>
            </a:r>
            <a:r>
              <a:rPr lang="ru-RU" sz="2400" smtClean="0"/>
              <a:t>возможных вариантов, т.е. </a:t>
            </a:r>
            <a:r>
              <a:rPr lang="en-US" sz="2400" i="1" smtClean="0"/>
              <a:t>m</a:t>
            </a:r>
            <a:r>
              <a:rPr lang="ru-RU" sz="2400" i="1" smtClean="0"/>
              <a:t>=3</a:t>
            </a:r>
            <a:r>
              <a:rPr lang="ru-RU" sz="240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118665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ChangeArrowheads="1"/>
          </p:cNvSpPr>
          <p:nvPr/>
        </p:nvSpPr>
        <p:spPr bwMode="auto">
          <a:xfrm>
            <a:off x="971600" y="1597025"/>
            <a:ext cx="7715200" cy="37240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marL="187325" algn="just" eaLnBrk="1" hangingPunct="1">
              <a:defRPr/>
            </a:pPr>
            <a:r>
              <a:rPr lang="ru-RU" sz="700" dirty="0">
                <a:cs typeface="Times New Roman" pitchFamily="18" charset="0"/>
              </a:rPr>
              <a:t> </a:t>
            </a:r>
            <a:r>
              <a:rPr lang="ru-RU" b="1" u="sng" dirty="0">
                <a:cs typeface="Times New Roman" pitchFamily="18" charset="0"/>
              </a:rPr>
              <a:t>Первый уровень</a:t>
            </a:r>
            <a:r>
              <a:rPr lang="ru-RU" dirty="0">
                <a:cs typeface="Times New Roman" pitchFamily="18" charset="0"/>
              </a:rPr>
              <a:t>.</a:t>
            </a:r>
            <a:endParaRPr lang="ru-RU" dirty="0"/>
          </a:p>
          <a:p>
            <a:pPr marL="187325" algn="just" eaLnBrk="1" hangingPunct="1">
              <a:defRPr/>
            </a:pPr>
            <a:r>
              <a:rPr lang="ru-RU" b="1" dirty="0">
                <a:latin typeface="Arial Narrow" pitchFamily="34" charset="0"/>
                <a:cs typeface="Times New Roman" pitchFamily="18" charset="0"/>
              </a:rPr>
              <a:t>Экспертно определяем основные критерии, влияющие на решение</a:t>
            </a:r>
            <a:r>
              <a:rPr lang="ru-RU" b="1" i="1" dirty="0">
                <a:latin typeface="Arial Narrow" pitchFamily="34" charset="0"/>
                <a:cs typeface="Times New Roman" pitchFamily="18" charset="0"/>
              </a:rPr>
              <a:t>:</a:t>
            </a:r>
            <a:endParaRPr lang="ru-RU" b="1" i="1" dirty="0">
              <a:latin typeface="Arial Narrow" pitchFamily="34" charset="0"/>
            </a:endParaRPr>
          </a:p>
          <a:p>
            <a:pPr marL="358775" indent="-171450" algn="just" eaLnBrk="1" hangingPunct="1">
              <a:buFont typeface="Arial" pitchFamily="34" charset="0"/>
              <a:buChar char="•"/>
              <a:defRPr/>
            </a:pPr>
            <a:r>
              <a:rPr lang="ru-RU" b="1" dirty="0"/>
              <a:t>Наличие послеоперационного осложнения;</a:t>
            </a:r>
          </a:p>
          <a:p>
            <a:pPr marL="358775" indent="-171450" algn="just" eaLnBrk="1" hangingPunct="1">
              <a:buFont typeface="Arial" pitchFamily="34" charset="0"/>
              <a:buChar char="•"/>
              <a:defRPr/>
            </a:pPr>
            <a:r>
              <a:rPr lang="ru-RU" b="1" dirty="0"/>
              <a:t>Сроки реабилитации;</a:t>
            </a:r>
          </a:p>
          <a:p>
            <a:pPr marL="358775" indent="-171450" algn="just" eaLnBrk="1" hangingPunct="1">
              <a:buFont typeface="Arial" pitchFamily="34" charset="0"/>
              <a:buChar char="•"/>
              <a:defRPr/>
            </a:pPr>
            <a:r>
              <a:rPr lang="ru-RU" b="1" dirty="0"/>
              <a:t>Стоимость имплантатов;</a:t>
            </a:r>
          </a:p>
          <a:p>
            <a:pPr marL="358775" indent="-171450" algn="just" eaLnBrk="1" hangingPunct="1">
              <a:buFont typeface="Arial" pitchFamily="34" charset="0"/>
              <a:buChar char="•"/>
              <a:defRPr/>
            </a:pPr>
            <a:r>
              <a:rPr lang="ru-RU" b="1" dirty="0"/>
              <a:t>Длительность проведения операции.</a:t>
            </a:r>
          </a:p>
          <a:p>
            <a:pPr marL="358775" indent="-171450" algn="just" eaLnBrk="1" hangingPunct="1">
              <a:buFont typeface="Arial" pitchFamily="34" charset="0"/>
              <a:buChar char="•"/>
              <a:defRPr/>
            </a:pPr>
            <a:endParaRPr lang="ru-RU" b="1" dirty="0"/>
          </a:p>
          <a:p>
            <a:pPr marL="187325" algn="just" eaLnBrk="1" hangingPunct="1">
              <a:defRPr/>
            </a:pPr>
            <a:r>
              <a:rPr lang="ru-RU" b="1" u="sng" dirty="0">
                <a:cs typeface="Times New Roman" pitchFamily="18" charset="0"/>
              </a:rPr>
              <a:t>Второй уровень и выше</a:t>
            </a:r>
            <a:r>
              <a:rPr lang="ru-RU" dirty="0">
                <a:cs typeface="Times New Roman" pitchFamily="18" charset="0"/>
              </a:rPr>
              <a:t>.</a:t>
            </a:r>
            <a:endParaRPr lang="ru-RU" dirty="0"/>
          </a:p>
          <a:p>
            <a:pPr marL="187325" algn="just" eaLnBrk="1" hangingPunct="1">
              <a:defRPr/>
            </a:pPr>
            <a:r>
              <a:rPr lang="ru-RU" b="1" dirty="0">
                <a:latin typeface="Arial Narrow" pitchFamily="34" charset="0"/>
                <a:cs typeface="Times New Roman" pitchFamily="18" charset="0"/>
              </a:rPr>
              <a:t>Детализация критериев. Если критерии первого уровня достаточно сложные (общие) и невозможно провести по ним оценку вариантов решения, необходимо детализировать критерии. </a:t>
            </a:r>
          </a:p>
          <a:p>
            <a:pPr marL="187325" algn="just" eaLnBrk="1" hangingPunct="1">
              <a:defRPr/>
            </a:pPr>
            <a:r>
              <a:rPr lang="ru-RU" b="1" dirty="0">
                <a:latin typeface="Arial Narrow" pitchFamily="34" charset="0"/>
                <a:cs typeface="Times New Roman" pitchFamily="18" charset="0"/>
              </a:rPr>
              <a:t>В нашем случае критерии достаточно простые. </a:t>
            </a:r>
          </a:p>
          <a:p>
            <a:pPr marL="187325" algn="just" eaLnBrk="1" hangingPunct="1">
              <a:defRPr/>
            </a:pPr>
            <a:r>
              <a:rPr lang="ru-RU" b="1" dirty="0">
                <a:latin typeface="Arial Narrow" pitchFamily="34" charset="0"/>
                <a:cs typeface="Times New Roman" pitchFamily="18" charset="0"/>
              </a:rPr>
              <a:t>Для оценки вариантов решений достаточно </a:t>
            </a:r>
            <a:r>
              <a:rPr lang="ru-RU" b="1" u="sng" dirty="0">
                <a:latin typeface="Arial Narrow" pitchFamily="34" charset="0"/>
                <a:cs typeface="Times New Roman" pitchFamily="18" charset="0"/>
              </a:rPr>
              <a:t>одного уровня </a:t>
            </a:r>
            <a:r>
              <a:rPr lang="ru-RU" b="1" dirty="0">
                <a:latin typeface="Arial Narrow" pitchFamily="34" charset="0"/>
                <a:cs typeface="Times New Roman" pitchFamily="18" charset="0"/>
              </a:rPr>
              <a:t>иерархии</a:t>
            </a:r>
            <a:r>
              <a:rPr lang="ru-RU" sz="2000" b="1" dirty="0">
                <a:latin typeface="Arial Narrow" pitchFamily="34" charset="0"/>
                <a:cs typeface="Times New Roman" pitchFamily="18" charset="0"/>
              </a:rPr>
              <a:t>.</a:t>
            </a:r>
            <a:endParaRPr lang="ru-RU" sz="2000" b="1" dirty="0">
              <a:latin typeface="Arial Narrow" pitchFamily="34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/>
              <a:t>Выбор и детализация критериев</a:t>
            </a:r>
          </a:p>
        </p:txBody>
      </p:sp>
    </p:spTree>
    <p:extLst>
      <p:ext uri="{BB962C8B-B14F-4D97-AF65-F5344CB8AC3E}">
        <p14:creationId xmlns:p14="http://schemas.microsoft.com/office/powerpoint/2010/main" val="45921734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6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2" descr="Спираль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9" t="18967" r="2686" b="4034"/>
          <a:stretch>
            <a:fillRect/>
          </a:stretch>
        </p:blipFill>
        <p:spPr>
          <a:xfrm>
            <a:off x="539750" y="1412776"/>
            <a:ext cx="8064500" cy="4125119"/>
          </a:xfrm>
          <a:solidFill>
            <a:schemeClr val="accent5">
              <a:lumMod val="60000"/>
              <a:lumOff val="40000"/>
            </a:schemeClr>
          </a:solidFill>
        </p:spPr>
      </p:pic>
      <p:sp>
        <p:nvSpPr>
          <p:cNvPr id="6148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</a:pPr>
            <a:r>
              <a:rPr lang="ru-RU" sz="3100" dirty="0" smtClean="0"/>
              <a:t>Развитие информатизации в системе охраны здоровья г. </a:t>
            </a:r>
            <a:r>
              <a:rPr lang="ru-RU" sz="3100" dirty="0" smtClean="0"/>
              <a:t>Новокузнецка</a:t>
            </a:r>
            <a:endParaRPr lang="ru-RU" sz="3100" dirty="0" smtClean="0"/>
          </a:p>
        </p:txBody>
      </p:sp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827584" y="3998660"/>
            <a:ext cx="252095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75000"/>
              </a:lnSpc>
            </a:pPr>
            <a:r>
              <a:rPr lang="ru-RU" sz="2000" dirty="0">
                <a:latin typeface="Tahoma" panose="020B0604030504040204" pitchFamily="34" charset="0"/>
              </a:rPr>
              <a:t>АСУ «</a:t>
            </a:r>
            <a:r>
              <a:rPr lang="ru-RU" sz="2000" dirty="0" err="1">
                <a:latin typeface="Tahoma" panose="020B0604030504040204" pitchFamily="34" charset="0"/>
              </a:rPr>
              <a:t>Горздрав</a:t>
            </a:r>
            <a:r>
              <a:rPr lang="ru-RU" sz="2000" dirty="0">
                <a:latin typeface="Tahoma" panose="020B0604030504040204" pitchFamily="34" charset="0"/>
              </a:rPr>
              <a:t>»</a:t>
            </a:r>
          </a:p>
          <a:p>
            <a:pPr algn="ctr" eaLnBrk="1" hangingPunct="1">
              <a:lnSpc>
                <a:spcPct val="75000"/>
              </a:lnSpc>
            </a:pPr>
            <a:r>
              <a:rPr lang="en-US" sz="2000" dirty="0">
                <a:latin typeface="Tahoma" panose="020B0604030504040204" pitchFamily="34" charset="0"/>
              </a:rPr>
              <a:t>I</a:t>
            </a:r>
            <a:r>
              <a:rPr lang="ru-RU" sz="2000" dirty="0">
                <a:latin typeface="Tahoma" panose="020B0604030504040204" pitchFamily="34" charset="0"/>
              </a:rPr>
              <a:t> очередь</a:t>
            </a:r>
          </a:p>
        </p:txBody>
      </p:sp>
      <p:sp>
        <p:nvSpPr>
          <p:cNvPr id="6150" name="Text Box 5"/>
          <p:cNvSpPr txBox="1">
            <a:spLocks noChangeArrowheads="1"/>
          </p:cNvSpPr>
          <p:nvPr/>
        </p:nvSpPr>
        <p:spPr bwMode="auto">
          <a:xfrm>
            <a:off x="2915816" y="3343449"/>
            <a:ext cx="266382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75000"/>
              </a:lnSpc>
            </a:pPr>
            <a:r>
              <a:rPr lang="ru-RU" sz="2000" dirty="0">
                <a:latin typeface="Tahoma" panose="020B0604030504040204" pitchFamily="34" charset="0"/>
              </a:rPr>
              <a:t>АСУ «</a:t>
            </a:r>
            <a:r>
              <a:rPr lang="ru-RU" sz="2000" dirty="0" err="1">
                <a:latin typeface="Tahoma" panose="020B0604030504040204" pitchFamily="34" charset="0"/>
              </a:rPr>
              <a:t>Горздрав</a:t>
            </a:r>
            <a:r>
              <a:rPr lang="ru-RU" sz="2000" dirty="0">
                <a:latin typeface="Tahoma" panose="020B0604030504040204" pitchFamily="34" charset="0"/>
              </a:rPr>
              <a:t>»</a:t>
            </a:r>
          </a:p>
          <a:p>
            <a:pPr algn="ctr" eaLnBrk="1" hangingPunct="1">
              <a:lnSpc>
                <a:spcPct val="75000"/>
              </a:lnSpc>
            </a:pPr>
            <a:r>
              <a:rPr lang="en-US" sz="2000" dirty="0">
                <a:latin typeface="Tahoma" panose="020B0604030504040204" pitchFamily="34" charset="0"/>
              </a:rPr>
              <a:t>II</a:t>
            </a:r>
            <a:r>
              <a:rPr lang="ru-RU" sz="2000" dirty="0">
                <a:latin typeface="Tahoma" panose="020B0604030504040204" pitchFamily="34" charset="0"/>
              </a:rPr>
              <a:t> очередь</a:t>
            </a:r>
          </a:p>
        </p:txBody>
      </p:sp>
      <p:sp>
        <p:nvSpPr>
          <p:cNvPr id="6151" name="Text Box 6"/>
          <p:cNvSpPr txBox="1">
            <a:spLocks noChangeArrowheads="1"/>
          </p:cNvSpPr>
          <p:nvPr/>
        </p:nvSpPr>
        <p:spPr bwMode="auto">
          <a:xfrm>
            <a:off x="4788024" y="2662385"/>
            <a:ext cx="223202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75000"/>
              </a:lnSpc>
            </a:pPr>
            <a:r>
              <a:rPr lang="ru-RU" sz="2000" dirty="0">
                <a:latin typeface="Tahoma" panose="020B0604030504040204" pitchFamily="34" charset="0"/>
              </a:rPr>
              <a:t>ИАСУ «Здоровье»</a:t>
            </a:r>
          </a:p>
        </p:txBody>
      </p:sp>
      <p:sp>
        <p:nvSpPr>
          <p:cNvPr id="6152" name="Text Box 7"/>
          <p:cNvSpPr txBox="1">
            <a:spLocks noChangeArrowheads="1"/>
          </p:cNvSpPr>
          <p:nvPr/>
        </p:nvSpPr>
        <p:spPr bwMode="auto">
          <a:xfrm>
            <a:off x="6636698" y="2108387"/>
            <a:ext cx="19431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75000"/>
              </a:lnSpc>
            </a:pPr>
            <a:r>
              <a:rPr lang="ru-RU" sz="2000" dirty="0">
                <a:latin typeface="Tahoma" panose="020B0604030504040204" pitchFamily="34" charset="0"/>
              </a:rPr>
              <a:t>ИУС «Охрана</a:t>
            </a:r>
          </a:p>
          <a:p>
            <a:pPr algn="ctr" eaLnBrk="1" hangingPunct="1">
              <a:lnSpc>
                <a:spcPct val="75000"/>
              </a:lnSpc>
            </a:pPr>
            <a:r>
              <a:rPr lang="ru-RU" sz="2000" dirty="0">
                <a:latin typeface="Tahoma" panose="020B0604030504040204" pitchFamily="34" charset="0"/>
              </a:rPr>
              <a:t>здоровья»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90520" y="5523821"/>
            <a:ext cx="8064500" cy="10015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АСУ «</a:t>
            </a:r>
            <a:r>
              <a:rPr lang="ru-RU" dirty="0" err="1" smtClean="0">
                <a:solidFill>
                  <a:schemeClr val="tx1"/>
                </a:solidFill>
              </a:rPr>
              <a:t>Горздрав</a:t>
            </a:r>
            <a:r>
              <a:rPr lang="ru-RU" dirty="0" smtClean="0">
                <a:solidFill>
                  <a:schemeClr val="tx1"/>
                </a:solidFill>
              </a:rPr>
              <a:t>» </a:t>
            </a:r>
            <a:r>
              <a:rPr lang="en-US" dirty="0" smtClean="0">
                <a:solidFill>
                  <a:schemeClr val="tx1"/>
                </a:solidFill>
              </a:rPr>
              <a:t>I </a:t>
            </a:r>
            <a:r>
              <a:rPr lang="ru-RU" dirty="0" smtClean="0">
                <a:solidFill>
                  <a:schemeClr val="tx1"/>
                </a:solidFill>
              </a:rPr>
              <a:t>очередь - 70-е годы 20-го века;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II </a:t>
            </a:r>
            <a:r>
              <a:rPr lang="ru-RU" dirty="0" smtClean="0">
                <a:solidFill>
                  <a:schemeClr val="tx1"/>
                </a:solidFill>
              </a:rPr>
              <a:t>очередь – 80-е годы;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ИАСУ «Здоровье» – 90-е годы; ИУС «Охрана здоровья» - двухтысячные.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4964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Структурный граф принятия решения</a:t>
            </a:r>
          </a:p>
        </p:txBody>
      </p:sp>
      <p:cxnSp>
        <p:nvCxnSpPr>
          <p:cNvPr id="17411" name="Прямая со стрелкой 2"/>
          <p:cNvCxnSpPr>
            <a:cxnSpLocks noChangeShapeType="1"/>
          </p:cNvCxnSpPr>
          <p:nvPr/>
        </p:nvCxnSpPr>
        <p:spPr bwMode="auto">
          <a:xfrm flipH="1">
            <a:off x="3492500" y="1628775"/>
            <a:ext cx="1943100" cy="936625"/>
          </a:xfrm>
          <a:prstGeom prst="straightConnector1">
            <a:avLst/>
          </a:prstGeom>
          <a:noFill/>
          <a:ln w="57150" algn="ctr">
            <a:solidFill>
              <a:srgbClr val="7030A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12" name="Прямая со стрелкой 6"/>
          <p:cNvCxnSpPr>
            <a:cxnSpLocks noChangeShapeType="1"/>
          </p:cNvCxnSpPr>
          <p:nvPr/>
        </p:nvCxnSpPr>
        <p:spPr bwMode="auto">
          <a:xfrm>
            <a:off x="5435600" y="1628775"/>
            <a:ext cx="73025" cy="1079500"/>
          </a:xfrm>
          <a:prstGeom prst="straightConnector1">
            <a:avLst/>
          </a:prstGeom>
          <a:noFill/>
          <a:ln w="5715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13" name="Прямая со стрелкой 8"/>
          <p:cNvCxnSpPr>
            <a:cxnSpLocks noChangeShapeType="1"/>
          </p:cNvCxnSpPr>
          <p:nvPr/>
        </p:nvCxnSpPr>
        <p:spPr bwMode="auto">
          <a:xfrm>
            <a:off x="5435600" y="1628775"/>
            <a:ext cx="2305050" cy="1008063"/>
          </a:xfrm>
          <a:prstGeom prst="straightConnector1">
            <a:avLst/>
          </a:prstGeom>
          <a:noFill/>
          <a:ln w="57150" algn="ctr">
            <a:solidFill>
              <a:srgbClr val="2C7039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14" name="Прямая со стрелкой 14"/>
          <p:cNvCxnSpPr>
            <a:cxnSpLocks noChangeShapeType="1"/>
          </p:cNvCxnSpPr>
          <p:nvPr/>
        </p:nvCxnSpPr>
        <p:spPr bwMode="auto">
          <a:xfrm flipH="1">
            <a:off x="2051050" y="2565400"/>
            <a:ext cx="1441450" cy="8636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15" name="Прямая со стрелкой 16"/>
          <p:cNvCxnSpPr>
            <a:cxnSpLocks noChangeShapeType="1"/>
          </p:cNvCxnSpPr>
          <p:nvPr/>
        </p:nvCxnSpPr>
        <p:spPr bwMode="auto">
          <a:xfrm flipH="1">
            <a:off x="2843213" y="2565400"/>
            <a:ext cx="649287" cy="93503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16" name="Прямая со стрелкой 18"/>
          <p:cNvCxnSpPr>
            <a:cxnSpLocks noChangeShapeType="1"/>
          </p:cNvCxnSpPr>
          <p:nvPr/>
        </p:nvCxnSpPr>
        <p:spPr bwMode="auto">
          <a:xfrm>
            <a:off x="3492500" y="2636838"/>
            <a:ext cx="0" cy="8636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17" name="Прямая со стрелкой 20"/>
          <p:cNvCxnSpPr>
            <a:cxnSpLocks noChangeShapeType="1"/>
          </p:cNvCxnSpPr>
          <p:nvPr/>
        </p:nvCxnSpPr>
        <p:spPr bwMode="auto">
          <a:xfrm>
            <a:off x="3492500" y="2636838"/>
            <a:ext cx="792163" cy="8636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18" name="Прямая со стрелкой 22"/>
          <p:cNvCxnSpPr>
            <a:cxnSpLocks noChangeShapeType="1"/>
          </p:cNvCxnSpPr>
          <p:nvPr/>
        </p:nvCxnSpPr>
        <p:spPr bwMode="auto">
          <a:xfrm flipH="1">
            <a:off x="4787900" y="2708275"/>
            <a:ext cx="720725" cy="8651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19" name="Прямая со стрелкой 24"/>
          <p:cNvCxnSpPr>
            <a:cxnSpLocks noChangeShapeType="1"/>
          </p:cNvCxnSpPr>
          <p:nvPr/>
        </p:nvCxnSpPr>
        <p:spPr bwMode="auto">
          <a:xfrm flipH="1">
            <a:off x="5219700" y="2708275"/>
            <a:ext cx="288925" cy="8651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0" name="Прямая со стрелкой 26"/>
          <p:cNvCxnSpPr>
            <a:cxnSpLocks noChangeShapeType="1"/>
          </p:cNvCxnSpPr>
          <p:nvPr/>
        </p:nvCxnSpPr>
        <p:spPr bwMode="auto">
          <a:xfrm>
            <a:off x="5508625" y="2708275"/>
            <a:ext cx="358775" cy="8651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1" name="Прямая со стрелкой 29"/>
          <p:cNvCxnSpPr>
            <a:cxnSpLocks noChangeShapeType="1"/>
          </p:cNvCxnSpPr>
          <p:nvPr/>
        </p:nvCxnSpPr>
        <p:spPr bwMode="auto">
          <a:xfrm>
            <a:off x="5508625" y="2708275"/>
            <a:ext cx="935038" cy="8651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2" name="Прямая со стрелкой 128000"/>
          <p:cNvCxnSpPr>
            <a:cxnSpLocks noChangeShapeType="1"/>
          </p:cNvCxnSpPr>
          <p:nvPr/>
        </p:nvCxnSpPr>
        <p:spPr bwMode="auto">
          <a:xfrm>
            <a:off x="7708900" y="2670175"/>
            <a:ext cx="1039813" cy="830263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3" name="Прямая со стрелкой 128004"/>
          <p:cNvCxnSpPr>
            <a:cxnSpLocks noChangeShapeType="1"/>
          </p:cNvCxnSpPr>
          <p:nvPr/>
        </p:nvCxnSpPr>
        <p:spPr bwMode="auto">
          <a:xfrm>
            <a:off x="7708900" y="2708275"/>
            <a:ext cx="473075" cy="792163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4" name="Прямая со стрелкой 128010"/>
          <p:cNvCxnSpPr>
            <a:cxnSpLocks noChangeShapeType="1"/>
          </p:cNvCxnSpPr>
          <p:nvPr/>
        </p:nvCxnSpPr>
        <p:spPr bwMode="auto">
          <a:xfrm>
            <a:off x="7708900" y="2670175"/>
            <a:ext cx="0" cy="830263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5" name="Прямая со стрелкой 128012"/>
          <p:cNvCxnSpPr>
            <a:cxnSpLocks noChangeShapeType="1"/>
          </p:cNvCxnSpPr>
          <p:nvPr/>
        </p:nvCxnSpPr>
        <p:spPr bwMode="auto">
          <a:xfrm flipH="1">
            <a:off x="7019925" y="2670175"/>
            <a:ext cx="688975" cy="830263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6" name="Прямая со стрелкой 128014"/>
          <p:cNvCxnSpPr>
            <a:cxnSpLocks noChangeShapeType="1"/>
          </p:cNvCxnSpPr>
          <p:nvPr/>
        </p:nvCxnSpPr>
        <p:spPr bwMode="auto">
          <a:xfrm>
            <a:off x="2124075" y="3429000"/>
            <a:ext cx="1152525" cy="1223963"/>
          </a:xfrm>
          <a:prstGeom prst="straightConnector1">
            <a:avLst/>
          </a:prstGeom>
          <a:noFill/>
          <a:ln w="38100" algn="ctr">
            <a:solidFill>
              <a:srgbClr val="7030A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7" name="Прямая со стрелкой 128016"/>
          <p:cNvCxnSpPr>
            <a:cxnSpLocks noChangeShapeType="1"/>
          </p:cNvCxnSpPr>
          <p:nvPr/>
        </p:nvCxnSpPr>
        <p:spPr bwMode="auto">
          <a:xfrm>
            <a:off x="2843213" y="3500438"/>
            <a:ext cx="433387" cy="1152525"/>
          </a:xfrm>
          <a:prstGeom prst="straightConnector1">
            <a:avLst/>
          </a:prstGeom>
          <a:noFill/>
          <a:ln w="38100" algn="ctr">
            <a:solidFill>
              <a:srgbClr val="7030A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8" name="Прямая со стрелкой 128018"/>
          <p:cNvCxnSpPr>
            <a:cxnSpLocks noChangeShapeType="1"/>
          </p:cNvCxnSpPr>
          <p:nvPr/>
        </p:nvCxnSpPr>
        <p:spPr bwMode="auto">
          <a:xfrm flipH="1">
            <a:off x="3276600" y="3429000"/>
            <a:ext cx="215900" cy="1152525"/>
          </a:xfrm>
          <a:prstGeom prst="straightConnector1">
            <a:avLst/>
          </a:prstGeom>
          <a:noFill/>
          <a:ln w="38100" algn="ctr">
            <a:solidFill>
              <a:srgbClr val="7030A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9" name="Прямая со стрелкой 128023"/>
          <p:cNvCxnSpPr>
            <a:cxnSpLocks noChangeShapeType="1"/>
          </p:cNvCxnSpPr>
          <p:nvPr/>
        </p:nvCxnSpPr>
        <p:spPr bwMode="auto">
          <a:xfrm flipH="1">
            <a:off x="3276600" y="3500438"/>
            <a:ext cx="1008063" cy="1152525"/>
          </a:xfrm>
          <a:prstGeom prst="straightConnector1">
            <a:avLst/>
          </a:prstGeom>
          <a:noFill/>
          <a:ln w="38100" algn="ctr">
            <a:solidFill>
              <a:srgbClr val="7030A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0" name="Прямая со стрелкой 128025"/>
          <p:cNvCxnSpPr>
            <a:cxnSpLocks noChangeShapeType="1"/>
          </p:cNvCxnSpPr>
          <p:nvPr/>
        </p:nvCxnSpPr>
        <p:spPr bwMode="auto">
          <a:xfrm>
            <a:off x="4787900" y="3573463"/>
            <a:ext cx="647700" cy="1008062"/>
          </a:xfrm>
          <a:prstGeom prst="straightConnector1">
            <a:avLst/>
          </a:prstGeom>
          <a:noFill/>
          <a:ln w="381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1" name="Прямая со стрелкой 128027"/>
          <p:cNvCxnSpPr>
            <a:cxnSpLocks noChangeShapeType="1"/>
          </p:cNvCxnSpPr>
          <p:nvPr/>
        </p:nvCxnSpPr>
        <p:spPr bwMode="auto">
          <a:xfrm>
            <a:off x="5219700" y="3573463"/>
            <a:ext cx="252413" cy="935037"/>
          </a:xfrm>
          <a:prstGeom prst="straightConnector1">
            <a:avLst/>
          </a:prstGeom>
          <a:noFill/>
          <a:ln w="381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2" name="Прямая со стрелкой 128029"/>
          <p:cNvCxnSpPr>
            <a:cxnSpLocks noChangeShapeType="1"/>
          </p:cNvCxnSpPr>
          <p:nvPr/>
        </p:nvCxnSpPr>
        <p:spPr bwMode="auto">
          <a:xfrm flipH="1">
            <a:off x="5472113" y="3573463"/>
            <a:ext cx="395287" cy="1008062"/>
          </a:xfrm>
          <a:prstGeom prst="straightConnector1">
            <a:avLst/>
          </a:prstGeom>
          <a:noFill/>
          <a:ln w="381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3" name="Прямая со стрелкой 128031"/>
          <p:cNvCxnSpPr>
            <a:cxnSpLocks noChangeShapeType="1"/>
          </p:cNvCxnSpPr>
          <p:nvPr/>
        </p:nvCxnSpPr>
        <p:spPr bwMode="auto">
          <a:xfrm flipH="1">
            <a:off x="5508625" y="3573463"/>
            <a:ext cx="935038" cy="1008062"/>
          </a:xfrm>
          <a:prstGeom prst="straightConnector1">
            <a:avLst/>
          </a:prstGeom>
          <a:noFill/>
          <a:ln w="381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4" name="Прямая со стрелкой 128033"/>
          <p:cNvCxnSpPr>
            <a:cxnSpLocks noChangeShapeType="1"/>
          </p:cNvCxnSpPr>
          <p:nvPr/>
        </p:nvCxnSpPr>
        <p:spPr bwMode="auto">
          <a:xfrm>
            <a:off x="7019925" y="3500438"/>
            <a:ext cx="688975" cy="1152525"/>
          </a:xfrm>
          <a:prstGeom prst="straightConnector1">
            <a:avLst/>
          </a:prstGeom>
          <a:noFill/>
          <a:ln w="38100" algn="ctr">
            <a:solidFill>
              <a:srgbClr val="2C7039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5" name="Прямая со стрелкой 128035"/>
          <p:cNvCxnSpPr>
            <a:cxnSpLocks noChangeShapeType="1"/>
          </p:cNvCxnSpPr>
          <p:nvPr/>
        </p:nvCxnSpPr>
        <p:spPr bwMode="auto">
          <a:xfrm>
            <a:off x="7740650" y="3500438"/>
            <a:ext cx="0" cy="1081087"/>
          </a:xfrm>
          <a:prstGeom prst="straightConnector1">
            <a:avLst/>
          </a:prstGeom>
          <a:noFill/>
          <a:ln w="38100" algn="ctr">
            <a:solidFill>
              <a:srgbClr val="2C7039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6" name="Прямая со стрелкой 128037"/>
          <p:cNvCxnSpPr>
            <a:cxnSpLocks noChangeShapeType="1"/>
          </p:cNvCxnSpPr>
          <p:nvPr/>
        </p:nvCxnSpPr>
        <p:spPr bwMode="auto">
          <a:xfrm flipH="1">
            <a:off x="7740650" y="3573463"/>
            <a:ext cx="441325" cy="1079500"/>
          </a:xfrm>
          <a:prstGeom prst="straightConnector1">
            <a:avLst/>
          </a:prstGeom>
          <a:noFill/>
          <a:ln w="38100" algn="ctr">
            <a:solidFill>
              <a:srgbClr val="2C7039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7" name="Прямая со стрелкой 128039"/>
          <p:cNvCxnSpPr>
            <a:cxnSpLocks noChangeShapeType="1"/>
          </p:cNvCxnSpPr>
          <p:nvPr/>
        </p:nvCxnSpPr>
        <p:spPr bwMode="auto">
          <a:xfrm flipH="1">
            <a:off x="7740650" y="3500438"/>
            <a:ext cx="1008063" cy="1152525"/>
          </a:xfrm>
          <a:prstGeom prst="straightConnector1">
            <a:avLst/>
          </a:prstGeom>
          <a:noFill/>
          <a:ln w="38100" algn="ctr">
            <a:solidFill>
              <a:srgbClr val="2C7039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8" name="Прямая со стрелкой 128041"/>
          <p:cNvCxnSpPr>
            <a:cxnSpLocks noChangeShapeType="1"/>
          </p:cNvCxnSpPr>
          <p:nvPr/>
        </p:nvCxnSpPr>
        <p:spPr bwMode="auto">
          <a:xfrm>
            <a:off x="3276600" y="4652963"/>
            <a:ext cx="1941513" cy="1161305"/>
          </a:xfrm>
          <a:prstGeom prst="straightConnector1">
            <a:avLst/>
          </a:prstGeom>
          <a:noFill/>
          <a:ln w="762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9" name="Прямая со стрелкой 128043"/>
          <p:cNvCxnSpPr>
            <a:cxnSpLocks noChangeShapeType="1"/>
          </p:cNvCxnSpPr>
          <p:nvPr/>
        </p:nvCxnSpPr>
        <p:spPr bwMode="auto">
          <a:xfrm flipH="1">
            <a:off x="5396706" y="4426051"/>
            <a:ext cx="36513" cy="1439863"/>
          </a:xfrm>
          <a:prstGeom prst="straightConnector1">
            <a:avLst/>
          </a:prstGeom>
          <a:noFill/>
          <a:ln w="762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40" name="Прямая со стрелкой 128045"/>
          <p:cNvCxnSpPr>
            <a:cxnSpLocks noChangeShapeType="1"/>
          </p:cNvCxnSpPr>
          <p:nvPr/>
        </p:nvCxnSpPr>
        <p:spPr bwMode="auto">
          <a:xfrm flipH="1">
            <a:off x="5610225" y="4652963"/>
            <a:ext cx="2098676" cy="1212951"/>
          </a:xfrm>
          <a:prstGeom prst="straightConnector1">
            <a:avLst/>
          </a:prstGeom>
          <a:noFill/>
          <a:ln w="762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8047" name="Прямоугольник 128046"/>
          <p:cNvSpPr/>
          <p:nvPr/>
        </p:nvSpPr>
        <p:spPr bwMode="auto">
          <a:xfrm>
            <a:off x="2447925" y="4508500"/>
            <a:ext cx="611188" cy="4333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b="1" dirty="0"/>
              <a:t>D</a:t>
            </a:r>
            <a:r>
              <a:rPr lang="en-US" sz="1800" b="1" dirty="0"/>
              <a:t>1</a:t>
            </a:r>
            <a:endParaRPr lang="ru-RU" sz="1800" b="1" dirty="0"/>
          </a:p>
        </p:txBody>
      </p:sp>
      <p:sp>
        <p:nvSpPr>
          <p:cNvPr id="128048" name="Прямоугольник 128047"/>
          <p:cNvSpPr/>
          <p:nvPr/>
        </p:nvSpPr>
        <p:spPr bwMode="auto">
          <a:xfrm>
            <a:off x="5688013" y="4508500"/>
            <a:ext cx="539750" cy="3603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b="1" dirty="0"/>
              <a:t>D</a:t>
            </a:r>
            <a:r>
              <a:rPr lang="en-US" sz="1800" b="1" dirty="0"/>
              <a:t>2</a:t>
            </a:r>
            <a:endParaRPr lang="ru-RU" b="1" dirty="0"/>
          </a:p>
        </p:txBody>
      </p:sp>
      <p:sp>
        <p:nvSpPr>
          <p:cNvPr id="128049" name="Прямоугольник 128048"/>
          <p:cNvSpPr/>
          <p:nvPr/>
        </p:nvSpPr>
        <p:spPr bwMode="auto">
          <a:xfrm>
            <a:off x="8027988" y="4508500"/>
            <a:ext cx="647700" cy="3603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b="1" dirty="0"/>
              <a:t>D</a:t>
            </a:r>
            <a:r>
              <a:rPr lang="en-US" sz="1800" b="1" dirty="0"/>
              <a:t>3</a:t>
            </a:r>
            <a:endParaRPr lang="ru-RU" b="1" dirty="0"/>
          </a:p>
        </p:txBody>
      </p:sp>
      <p:sp>
        <p:nvSpPr>
          <p:cNvPr id="128050" name="Прямоугольник 128049"/>
          <p:cNvSpPr/>
          <p:nvPr/>
        </p:nvSpPr>
        <p:spPr bwMode="auto">
          <a:xfrm>
            <a:off x="979146" y="5958731"/>
            <a:ext cx="5321642" cy="5762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b="1" dirty="0"/>
              <a:t>Max (D</a:t>
            </a:r>
            <a:r>
              <a:rPr lang="en-US" sz="1800" b="1" dirty="0"/>
              <a:t>1</a:t>
            </a:r>
            <a:r>
              <a:rPr lang="en-US" b="1" dirty="0"/>
              <a:t>, D</a:t>
            </a:r>
            <a:r>
              <a:rPr lang="en-US" sz="1800" b="1" dirty="0"/>
              <a:t>2</a:t>
            </a:r>
            <a:r>
              <a:rPr lang="en-US" b="1" dirty="0"/>
              <a:t>, D</a:t>
            </a:r>
            <a:r>
              <a:rPr lang="en-US" sz="1800" b="1" dirty="0"/>
              <a:t>3</a:t>
            </a:r>
            <a:r>
              <a:rPr lang="en-US" b="1" dirty="0"/>
              <a:t>) – </a:t>
            </a:r>
            <a:r>
              <a:rPr lang="ru-RU" b="1" dirty="0"/>
              <a:t>НАИЛУЧШЕЕ РЕШЕНИЕ</a:t>
            </a:r>
          </a:p>
        </p:txBody>
      </p:sp>
      <p:sp>
        <p:nvSpPr>
          <p:cNvPr id="128052" name="Овальная выноска 128051"/>
          <p:cNvSpPr/>
          <p:nvPr/>
        </p:nvSpPr>
        <p:spPr bwMode="auto">
          <a:xfrm>
            <a:off x="755576" y="1412875"/>
            <a:ext cx="3556074" cy="792163"/>
          </a:xfrm>
          <a:prstGeom prst="wedgeEllipseCallout">
            <a:avLst>
              <a:gd name="adj1" fmla="val 76970"/>
              <a:gd name="adj2" fmla="val -23285"/>
            </a:avLst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dirty="0"/>
              <a:t>Варианты выбора</a:t>
            </a:r>
          </a:p>
        </p:txBody>
      </p:sp>
      <p:sp>
        <p:nvSpPr>
          <p:cNvPr id="128053" name="Овальная выноска 128052"/>
          <p:cNvSpPr/>
          <p:nvPr/>
        </p:nvSpPr>
        <p:spPr bwMode="auto">
          <a:xfrm>
            <a:off x="539750" y="2349500"/>
            <a:ext cx="2160588" cy="647700"/>
          </a:xfrm>
          <a:prstGeom prst="wedgeEllipseCallout">
            <a:avLst>
              <a:gd name="adj1" fmla="val 70612"/>
              <a:gd name="adj2" fmla="val 6350"/>
            </a:avLst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dirty="0"/>
              <a:t>Критерии</a:t>
            </a:r>
          </a:p>
        </p:txBody>
      </p:sp>
      <p:sp>
        <p:nvSpPr>
          <p:cNvPr id="128054" name="Овальная выноска 128053"/>
          <p:cNvSpPr/>
          <p:nvPr/>
        </p:nvSpPr>
        <p:spPr bwMode="auto">
          <a:xfrm>
            <a:off x="457200" y="3644900"/>
            <a:ext cx="1990725" cy="936625"/>
          </a:xfrm>
          <a:prstGeom prst="wedgeEllipseCallout">
            <a:avLst>
              <a:gd name="adj1" fmla="val 63491"/>
              <a:gd name="adj2" fmla="val 41711"/>
            </a:avLst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dirty="0"/>
              <a:t>Оценка вариантов</a:t>
            </a:r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3887788" y="2205038"/>
            <a:ext cx="576262" cy="36036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r>
              <a:rPr lang="ru-RU" b="1" dirty="0"/>
              <a:t>А</a:t>
            </a:r>
            <a:r>
              <a:rPr lang="ru-RU" sz="1800" b="1" dirty="0"/>
              <a:t>1</a:t>
            </a:r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5724525" y="2205038"/>
            <a:ext cx="576263" cy="36036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r>
              <a:rPr lang="ru-RU" b="1" dirty="0"/>
              <a:t>А</a:t>
            </a:r>
            <a:r>
              <a:rPr lang="ru-RU" sz="1800" b="1" dirty="0"/>
              <a:t>2</a:t>
            </a:r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7945438" y="2168525"/>
            <a:ext cx="587375" cy="3968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r>
              <a:rPr lang="ru-RU" b="1" dirty="0"/>
              <a:t>А</a:t>
            </a:r>
            <a:r>
              <a:rPr lang="ru-RU" sz="1800" b="1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76748641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Ранжирование и нормализация критериев</a:t>
            </a: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5243412"/>
              </p:ext>
            </p:extLst>
          </p:nvPr>
        </p:nvGraphicFramePr>
        <p:xfrm>
          <a:off x="1115616" y="1471194"/>
          <a:ext cx="7632848" cy="4599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8906"/>
                <a:gridCol w="1490045"/>
                <a:gridCol w="1733040"/>
                <a:gridCol w="2180857"/>
              </a:tblGrid>
              <a:tr h="82297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Критерий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709" marB="45709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Важность критерия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α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09" marB="45709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Вес приоритета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α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Σα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709" marB="45709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u="sng" dirty="0" smtClean="0">
                          <a:solidFill>
                            <a:schemeClr val="tx1"/>
                          </a:solidFill>
                        </a:rPr>
                        <a:t>Тенденция</a:t>
                      </a:r>
                      <a:endParaRPr lang="en-US" sz="1800" u="sng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</a:rPr>
                        <a:t>убывающая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</a:rPr>
                        <a:t>+  </a:t>
                      </a:r>
                      <a:r>
                        <a:rPr lang="ru-RU" sz="1800" baseline="0" dirty="0" err="1" smtClean="0">
                          <a:solidFill>
                            <a:schemeClr val="tx1"/>
                          </a:solidFill>
                        </a:rPr>
                        <a:t>возрастающ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709" marB="45709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790976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Осложнение</a:t>
                      </a:r>
                      <a:endParaRPr lang="ru-RU" sz="1800" b="1" dirty="0"/>
                    </a:p>
                  </a:txBody>
                  <a:tcPr marL="91446" marR="91446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1</a:t>
                      </a:r>
                      <a:endParaRPr lang="ru-RU" sz="2400" b="0" dirty="0"/>
                    </a:p>
                  </a:txBody>
                  <a:tcPr marL="91446" marR="91446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0.33</a:t>
                      </a:r>
                      <a:endParaRPr lang="ru-RU" sz="2400" b="0" dirty="0"/>
                    </a:p>
                  </a:txBody>
                  <a:tcPr marL="91446" marR="91446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-</a:t>
                      </a:r>
                      <a:endParaRPr lang="ru-RU" sz="2400" b="0" dirty="0"/>
                    </a:p>
                  </a:txBody>
                  <a:tcPr marL="91446" marR="91446" marT="45709" marB="45709"/>
                </a:tc>
              </a:tr>
              <a:tr h="790976">
                <a:tc>
                  <a:txBody>
                    <a:bodyPr/>
                    <a:lstStyle/>
                    <a:p>
                      <a:pPr marL="187325" indent="0" algn="just" eaLnBrk="1" hangingPunct="1">
                        <a:buFont typeface="Arial" pitchFamily="34" charset="0"/>
                        <a:buNone/>
                      </a:pPr>
                      <a:r>
                        <a:rPr lang="ru-RU" sz="1800" b="1" dirty="0" smtClean="0"/>
                        <a:t>Сроки реабилитации</a:t>
                      </a:r>
                    </a:p>
                  </a:txBody>
                  <a:tcPr marL="91446" marR="91446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0.75</a:t>
                      </a:r>
                      <a:endParaRPr lang="ru-RU" sz="2400" b="0" dirty="0"/>
                    </a:p>
                  </a:txBody>
                  <a:tcPr marL="91446" marR="91446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0.25</a:t>
                      </a:r>
                      <a:endParaRPr lang="ru-RU" sz="2400" b="0" dirty="0"/>
                    </a:p>
                  </a:txBody>
                  <a:tcPr marL="91446" marR="91446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-</a:t>
                      </a:r>
                      <a:endParaRPr lang="ru-RU" sz="2400" b="0" dirty="0"/>
                    </a:p>
                  </a:txBody>
                  <a:tcPr marL="91446" marR="91446" marT="45709" marB="45709"/>
                </a:tc>
              </a:tr>
              <a:tr h="8229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Стоимость имплантатов</a:t>
                      </a:r>
                    </a:p>
                    <a:p>
                      <a:endParaRPr lang="ru-RU" sz="1800" dirty="0"/>
                    </a:p>
                  </a:txBody>
                  <a:tcPr marL="91446" marR="91446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0.75</a:t>
                      </a:r>
                      <a:endParaRPr lang="ru-RU" sz="2400" b="0" dirty="0"/>
                    </a:p>
                  </a:txBody>
                  <a:tcPr marL="91446" marR="91446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0.25</a:t>
                      </a:r>
                      <a:endParaRPr lang="ru-RU" sz="2400" b="0" dirty="0"/>
                    </a:p>
                  </a:txBody>
                  <a:tcPr marL="91446" marR="91446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-</a:t>
                      </a:r>
                      <a:endParaRPr lang="ru-RU" sz="2400" b="0" dirty="0"/>
                    </a:p>
                  </a:txBody>
                  <a:tcPr marL="91446" marR="91446" marT="45709" marB="45709"/>
                </a:tc>
              </a:tr>
              <a:tr h="10698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Длительность проведения операции</a:t>
                      </a:r>
                      <a:endParaRPr lang="ru-RU" sz="1800" dirty="0" smtClean="0"/>
                    </a:p>
                    <a:p>
                      <a:endParaRPr lang="ru-RU" sz="1800" dirty="0"/>
                    </a:p>
                  </a:txBody>
                  <a:tcPr marL="91446" marR="91446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0.5</a:t>
                      </a:r>
                      <a:endParaRPr lang="ru-RU" sz="2400" b="0" dirty="0"/>
                    </a:p>
                  </a:txBody>
                  <a:tcPr marL="91446" marR="91446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0.17</a:t>
                      </a:r>
                      <a:endParaRPr lang="ru-RU" sz="2400" b="0" dirty="0"/>
                    </a:p>
                  </a:txBody>
                  <a:tcPr marL="91446" marR="91446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-</a:t>
                      </a:r>
                      <a:endParaRPr lang="ru-RU" sz="2400" b="0" dirty="0"/>
                    </a:p>
                  </a:txBody>
                  <a:tcPr marL="91446" marR="91446" marT="45709" marB="45709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118975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title"/>
          </p:nvPr>
        </p:nvSpPr>
        <p:spPr>
          <a:xfrm>
            <a:off x="1187450" y="25400"/>
            <a:ext cx="7718425" cy="1066800"/>
          </a:xfrm>
        </p:spPr>
        <p:txBody>
          <a:bodyPr>
            <a:normAutofit fontScale="90000"/>
          </a:bodyPr>
          <a:lstStyle/>
          <a:p>
            <a:r>
              <a:rPr lang="ru-RU" sz="3600" smtClean="0"/>
              <a:t>Таблица фактических (экспертных) значений вариантов решений: </a:t>
            </a: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4018929"/>
              </p:ext>
            </p:extLst>
          </p:nvPr>
        </p:nvGraphicFramePr>
        <p:xfrm>
          <a:off x="1043608" y="1268760"/>
          <a:ext cx="7512052" cy="50392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8013"/>
                <a:gridCol w="1878013"/>
                <a:gridCol w="1878013"/>
                <a:gridCol w="1878013"/>
              </a:tblGrid>
              <a:tr h="77501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Критерий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2" marR="91442" marT="45723" marB="45723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АО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2" marR="91442" marT="45723" marB="45723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>
                          <a:solidFill>
                            <a:schemeClr val="tx1"/>
                          </a:solidFill>
                        </a:rPr>
                        <a:t>NiTi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2" marR="91442" marT="45723" marB="45723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Модифицир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</a:rPr>
                        <a:t> пластина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2" marR="91442" marT="45723" marB="45723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863076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Осложнение (в % от числа опер.)</a:t>
                      </a:r>
                      <a:endParaRPr lang="ru-RU" sz="1800" b="1" dirty="0"/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5</a:t>
                      </a:r>
                      <a:endParaRPr lang="ru-RU" sz="2800" b="0" dirty="0"/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3</a:t>
                      </a:r>
                      <a:endParaRPr lang="ru-RU" sz="2800" b="0" dirty="0"/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3</a:t>
                      </a:r>
                      <a:endParaRPr lang="ru-RU" sz="2800" b="0" dirty="0"/>
                    </a:p>
                  </a:txBody>
                  <a:tcPr marL="91442" marR="91442" marT="45723" marB="45723"/>
                </a:tc>
              </a:tr>
              <a:tr h="863076">
                <a:tc>
                  <a:txBody>
                    <a:bodyPr/>
                    <a:lstStyle/>
                    <a:p>
                      <a:pPr marL="187325" indent="0" algn="just" eaLnBrk="1" hangingPunct="1">
                        <a:buFont typeface="Arial" pitchFamily="34" charset="0"/>
                        <a:buNone/>
                      </a:pPr>
                      <a:r>
                        <a:rPr lang="ru-RU" sz="1800" b="1" dirty="0" smtClean="0"/>
                        <a:t>Сроки </a:t>
                      </a:r>
                      <a:r>
                        <a:rPr lang="ru-RU" sz="1800" b="1" dirty="0" err="1" smtClean="0"/>
                        <a:t>реабилит</a:t>
                      </a:r>
                      <a:r>
                        <a:rPr lang="ru-RU" sz="1800" b="1" dirty="0" smtClean="0"/>
                        <a:t>. </a:t>
                      </a:r>
                    </a:p>
                    <a:p>
                      <a:pPr marL="187325" indent="0" algn="just" eaLnBrk="1" hangingPunct="1">
                        <a:buFont typeface="Arial" pitchFamily="34" charset="0"/>
                        <a:buNone/>
                      </a:pPr>
                      <a:r>
                        <a:rPr lang="ru-RU" sz="1800" b="1" dirty="0" smtClean="0"/>
                        <a:t>(в месяцах)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1,5</a:t>
                      </a:r>
                      <a:endParaRPr lang="ru-RU" sz="2800" b="0" dirty="0"/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1</a:t>
                      </a:r>
                      <a:endParaRPr lang="ru-RU" sz="2800" b="0" dirty="0"/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1</a:t>
                      </a:r>
                      <a:endParaRPr lang="ru-RU" sz="2800" b="0" dirty="0"/>
                    </a:p>
                  </a:txBody>
                  <a:tcPr marL="91442" marR="91442" marT="45723" marB="45723"/>
                </a:tc>
              </a:tr>
              <a:tr h="11219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Стоимость имплантата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(в тыс. руб.)</a:t>
                      </a:r>
                    </a:p>
                    <a:p>
                      <a:endParaRPr lang="ru-RU" sz="1800" dirty="0"/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10</a:t>
                      </a:r>
                      <a:endParaRPr lang="ru-RU" sz="2800" b="0" dirty="0"/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0.5</a:t>
                      </a:r>
                      <a:endParaRPr lang="ru-RU" sz="2800" b="0" dirty="0"/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0.5</a:t>
                      </a:r>
                      <a:endParaRPr lang="ru-RU" sz="2800" b="0" dirty="0"/>
                    </a:p>
                  </a:txBody>
                  <a:tcPr marL="91442" marR="91442" marT="45723" marB="45723"/>
                </a:tc>
              </a:tr>
              <a:tr h="12467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Длительность операции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(в минутах)</a:t>
                      </a:r>
                      <a:endParaRPr lang="ru-RU" sz="1800" dirty="0"/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45</a:t>
                      </a:r>
                      <a:endParaRPr lang="ru-RU" sz="2800" b="0" dirty="0"/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90</a:t>
                      </a:r>
                      <a:endParaRPr lang="ru-RU" sz="2800" b="0" dirty="0"/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45</a:t>
                      </a:r>
                      <a:endParaRPr lang="ru-RU" sz="2800" b="0" dirty="0"/>
                    </a:p>
                  </a:txBody>
                  <a:tcPr marL="91442" marR="91442" marT="45723" marB="45723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186368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title"/>
          </p:nvPr>
        </p:nvSpPr>
        <p:spPr>
          <a:xfrm>
            <a:off x="1547813" y="76200"/>
            <a:ext cx="7358062" cy="1066800"/>
          </a:xfrm>
        </p:spPr>
        <p:txBody>
          <a:bodyPr>
            <a:normAutofit fontScale="90000"/>
          </a:bodyPr>
          <a:lstStyle/>
          <a:p>
            <a:r>
              <a:rPr lang="ru-RU" sz="3600" smtClean="0"/>
              <a:t>Таблица нормализованных значений вариантов решений:</a:t>
            </a: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795451"/>
              </p:ext>
            </p:extLst>
          </p:nvPr>
        </p:nvGraphicFramePr>
        <p:xfrm>
          <a:off x="1115616" y="1268760"/>
          <a:ext cx="7560392" cy="40974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0098"/>
                <a:gridCol w="1890098"/>
                <a:gridCol w="1890098"/>
                <a:gridCol w="1890098"/>
              </a:tblGrid>
              <a:tr h="640594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Критерий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5" marR="91435" marT="45716" marB="45716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АО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5" marR="91435" marT="45716" marB="45716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>
                          <a:solidFill>
                            <a:schemeClr val="tx1"/>
                          </a:solidFill>
                        </a:rPr>
                        <a:t>NiTi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5" marR="91435" marT="45716" marB="45716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Модифицир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</a:rPr>
                        <a:t> пластина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5" marR="91435" marT="45716" marB="45716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774066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Осложнение</a:t>
                      </a:r>
                      <a:endParaRPr lang="ru-RU" sz="1800" b="1" dirty="0"/>
                    </a:p>
                  </a:txBody>
                  <a:tcPr marL="91435" marR="91435"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1</a:t>
                      </a:r>
                      <a:endParaRPr lang="ru-RU" sz="2400" b="0" dirty="0"/>
                    </a:p>
                  </a:txBody>
                  <a:tcPr marL="91435" marR="91435"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0.6</a:t>
                      </a:r>
                      <a:endParaRPr lang="ru-RU" sz="2400" b="0" dirty="0"/>
                    </a:p>
                  </a:txBody>
                  <a:tcPr marL="91435" marR="91435"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0.6</a:t>
                      </a:r>
                      <a:endParaRPr lang="ru-RU" sz="2400" b="0" dirty="0"/>
                    </a:p>
                  </a:txBody>
                  <a:tcPr marL="91435" marR="91435" marT="45716" marB="45716"/>
                </a:tc>
              </a:tr>
              <a:tr h="774066">
                <a:tc>
                  <a:txBody>
                    <a:bodyPr/>
                    <a:lstStyle/>
                    <a:p>
                      <a:pPr marL="187325" indent="0" algn="just" eaLnBrk="1" hangingPunct="1">
                        <a:buFont typeface="Arial" pitchFamily="34" charset="0"/>
                        <a:buNone/>
                      </a:pPr>
                      <a:r>
                        <a:rPr lang="ru-RU" sz="1800" b="1" dirty="0" smtClean="0"/>
                        <a:t>Сроки </a:t>
                      </a:r>
                      <a:r>
                        <a:rPr lang="ru-RU" sz="1800" b="1" dirty="0" err="1" smtClean="0"/>
                        <a:t>реабилитац</a:t>
                      </a:r>
                      <a:r>
                        <a:rPr lang="ru-RU" sz="1800" b="1" dirty="0" smtClean="0"/>
                        <a:t>. </a:t>
                      </a:r>
                    </a:p>
                    <a:p>
                      <a:pPr marL="187325" indent="0" algn="just" eaLnBrk="1" hangingPunct="1">
                        <a:buFont typeface="Arial" pitchFamily="34" charset="0"/>
                        <a:buNone/>
                      </a:pPr>
                      <a:endParaRPr lang="ru-RU" sz="1800" b="1" dirty="0" smtClean="0"/>
                    </a:p>
                  </a:txBody>
                  <a:tcPr marL="91435" marR="91435"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1</a:t>
                      </a:r>
                      <a:endParaRPr lang="ru-RU" sz="2400" b="0" dirty="0"/>
                    </a:p>
                  </a:txBody>
                  <a:tcPr marL="91435" marR="91435"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0.75</a:t>
                      </a:r>
                      <a:endParaRPr lang="ru-RU" sz="2400" b="0" dirty="0"/>
                    </a:p>
                  </a:txBody>
                  <a:tcPr marL="91435" marR="91435"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0.75</a:t>
                      </a:r>
                      <a:endParaRPr lang="ru-RU" sz="2400" b="0" dirty="0"/>
                    </a:p>
                  </a:txBody>
                  <a:tcPr marL="91435" marR="91435" marT="45716" marB="45716"/>
                </a:tc>
              </a:tr>
              <a:tr h="7740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Стоимость имплантата</a:t>
                      </a:r>
                    </a:p>
                    <a:p>
                      <a:endParaRPr lang="ru-RU" sz="1800" dirty="0"/>
                    </a:p>
                  </a:txBody>
                  <a:tcPr marL="91435" marR="91435"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1</a:t>
                      </a:r>
                      <a:endParaRPr lang="ru-RU" sz="2400" b="0" dirty="0"/>
                    </a:p>
                  </a:txBody>
                  <a:tcPr marL="91435" marR="91435"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0.05</a:t>
                      </a:r>
                      <a:endParaRPr lang="ru-RU" sz="2400" b="0" dirty="0"/>
                    </a:p>
                  </a:txBody>
                  <a:tcPr marL="91435" marR="91435"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0.05</a:t>
                      </a:r>
                      <a:endParaRPr lang="ru-RU" sz="2400" b="0" dirty="0"/>
                    </a:p>
                  </a:txBody>
                  <a:tcPr marL="91435" marR="91435" marT="45716" marB="45716"/>
                </a:tc>
              </a:tr>
              <a:tr h="8539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Длительность операции</a:t>
                      </a:r>
                    </a:p>
                  </a:txBody>
                  <a:tcPr marL="91435" marR="91435" marT="45716" marB="45716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0.5</a:t>
                      </a:r>
                      <a:endParaRPr lang="ru-RU" sz="2400" b="0" dirty="0"/>
                    </a:p>
                  </a:txBody>
                  <a:tcPr marL="91435" marR="91435"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1</a:t>
                      </a:r>
                      <a:endParaRPr lang="ru-RU" sz="2400" b="0" dirty="0"/>
                    </a:p>
                  </a:txBody>
                  <a:tcPr marL="91435" marR="91435"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0.5</a:t>
                      </a:r>
                      <a:endParaRPr lang="ru-RU" sz="2400" b="0" dirty="0"/>
                    </a:p>
                  </a:txBody>
                  <a:tcPr marL="91435" marR="91435" marT="45716" marB="45716"/>
                </a:tc>
              </a:tr>
            </a:tbl>
          </a:graphicData>
        </a:graphic>
      </p:graphicFrame>
      <p:sp>
        <p:nvSpPr>
          <p:cNvPr id="17443" name="Скругленный прямоугольник 1"/>
          <p:cNvSpPr>
            <a:spLocks noChangeArrowheads="1"/>
          </p:cNvSpPr>
          <p:nvPr/>
        </p:nvSpPr>
        <p:spPr bwMode="auto">
          <a:xfrm>
            <a:off x="1043608" y="5517232"/>
            <a:ext cx="7633097" cy="90805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ru-RU" b="1" dirty="0"/>
              <a:t>Максимальному значению присваивается 1, для остальных рассчитывается доля в соответствии с фактом.</a:t>
            </a:r>
          </a:p>
        </p:txBody>
      </p:sp>
    </p:spTree>
    <p:extLst>
      <p:ext uri="{BB962C8B-B14F-4D97-AF65-F5344CB8AC3E}">
        <p14:creationId xmlns:p14="http://schemas.microsoft.com/office/powerpoint/2010/main" val="55877998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Оценка вариантов решений </a:t>
            </a:r>
          </a:p>
        </p:txBody>
      </p:sp>
      <p:sp>
        <p:nvSpPr>
          <p:cNvPr id="215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Умножаем матрицу нормализованных значений вариантов решений на вектор весов приоритетов критериев с учетом тенденций:</a:t>
            </a:r>
          </a:p>
        </p:txBody>
      </p:sp>
      <p:pic>
        <p:nvPicPr>
          <p:cNvPr id="21508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433" y="2636912"/>
            <a:ext cx="7620000" cy="297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825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2" name="Rectangle 6"/>
          <p:cNvSpPr>
            <a:spLocks noChangeArrowheads="1"/>
          </p:cNvSpPr>
          <p:nvPr/>
        </p:nvSpPr>
        <p:spPr bwMode="auto">
          <a:xfrm>
            <a:off x="971600" y="1484784"/>
            <a:ext cx="7416800" cy="48958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600" b="1" i="1" dirty="0"/>
              <a:t>max</a:t>
            </a:r>
            <a:r>
              <a:rPr lang="ru-RU" sz="3600" b="1" i="1" dirty="0"/>
              <a:t> (- 0.932, -0.568, -0.5) = -0.5</a:t>
            </a:r>
            <a:r>
              <a:rPr lang="ru-RU" sz="3600" b="1" dirty="0"/>
              <a:t>, </a:t>
            </a:r>
          </a:p>
          <a:p>
            <a:pPr algn="ctr">
              <a:defRPr/>
            </a:pPr>
            <a:r>
              <a:rPr lang="ru-RU" sz="3600" dirty="0"/>
              <a:t>то есть проведение операции </a:t>
            </a:r>
          </a:p>
          <a:p>
            <a:pPr algn="ctr">
              <a:defRPr/>
            </a:pPr>
            <a:r>
              <a:rPr lang="ru-RU" sz="3600" dirty="0"/>
              <a:t>с использованием </a:t>
            </a:r>
          </a:p>
          <a:p>
            <a:pPr algn="ctr">
              <a:defRPr/>
            </a:pPr>
            <a:r>
              <a:rPr lang="ru-RU" sz="3600" dirty="0"/>
              <a:t>модифицированной  </a:t>
            </a:r>
          </a:p>
          <a:p>
            <a:pPr algn="ctr">
              <a:defRPr/>
            </a:pPr>
            <a:r>
              <a:rPr lang="ru-RU" sz="3600" dirty="0"/>
              <a:t>пластины </a:t>
            </a:r>
            <a:r>
              <a:rPr lang="en-US" sz="3600" dirty="0" err="1"/>
              <a:t>NiTi</a:t>
            </a:r>
            <a:r>
              <a:rPr lang="en-US" sz="3600" dirty="0"/>
              <a:t> </a:t>
            </a:r>
            <a:endParaRPr lang="ru-RU" sz="3600" dirty="0"/>
          </a:p>
          <a:p>
            <a:pPr algn="ctr">
              <a:defRPr/>
            </a:pPr>
            <a:r>
              <a:rPr lang="ru-RU" sz="3600" dirty="0"/>
              <a:t>при данных условиях</a:t>
            </a:r>
          </a:p>
          <a:p>
            <a:pPr algn="ctr">
              <a:defRPr/>
            </a:pPr>
            <a:r>
              <a:rPr lang="ru-RU" sz="3600" dirty="0"/>
              <a:t>является </a:t>
            </a:r>
            <a:r>
              <a:rPr lang="ru-RU" sz="3600" b="1" dirty="0"/>
              <a:t>наилучшим решением</a:t>
            </a:r>
            <a:r>
              <a:rPr lang="ru-RU" sz="3600" dirty="0"/>
              <a:t>.</a:t>
            </a:r>
          </a:p>
        </p:txBody>
      </p:sp>
      <p:sp>
        <p:nvSpPr>
          <p:cNvPr id="22531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Выбор  наилучшего варианта решения	</a:t>
            </a:r>
          </a:p>
        </p:txBody>
      </p:sp>
    </p:spTree>
    <p:extLst>
      <p:ext uri="{BB962C8B-B14F-4D97-AF65-F5344CB8AC3E}">
        <p14:creationId xmlns:p14="http://schemas.microsoft.com/office/powerpoint/2010/main" val="116588518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ChangeArrowheads="1"/>
          </p:cNvSpPr>
          <p:nvPr/>
        </p:nvSpPr>
        <p:spPr bwMode="auto">
          <a:xfrm>
            <a:off x="1116013" y="549275"/>
            <a:ext cx="7632700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30724" name="Rectangle 6"/>
          <p:cNvSpPr>
            <a:spLocks noGrp="1" noChangeArrowheads="1"/>
          </p:cNvSpPr>
          <p:nvPr>
            <p:ph type="title"/>
          </p:nvPr>
        </p:nvSpPr>
        <p:spPr>
          <a:xfrm>
            <a:off x="899592" y="468313"/>
            <a:ext cx="7745933" cy="1225550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75000"/>
              </a:lnSpc>
            </a:pPr>
            <a:r>
              <a:rPr lang="ru-RU" dirty="0" smtClean="0"/>
              <a:t>Применение методов СППР в </a:t>
            </a:r>
            <a:r>
              <a:rPr lang="ru-RU" dirty="0" err="1" smtClean="0"/>
              <a:t>критериальном</a:t>
            </a:r>
            <a:r>
              <a:rPr lang="ru-RU" dirty="0" smtClean="0"/>
              <a:t> анализе способствует</a:t>
            </a:r>
          </a:p>
        </p:txBody>
      </p:sp>
      <p:sp>
        <p:nvSpPr>
          <p:cNvPr id="40968" name="AutoShape 8"/>
          <p:cNvSpPr>
            <a:spLocks/>
          </p:cNvSpPr>
          <p:nvPr/>
        </p:nvSpPr>
        <p:spPr bwMode="auto">
          <a:xfrm>
            <a:off x="684213" y="2565400"/>
            <a:ext cx="5545137" cy="936625"/>
          </a:xfrm>
          <a:prstGeom prst="borderCallout1">
            <a:avLst>
              <a:gd name="adj1" fmla="val 12204"/>
              <a:gd name="adj2" fmla="val 101375"/>
              <a:gd name="adj3" fmla="val -107458"/>
              <a:gd name="adj4" fmla="val 121444"/>
            </a:avLst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>
              <a:lnSpc>
                <a:spcPct val="75000"/>
              </a:lnSpc>
              <a:defRPr/>
            </a:pPr>
            <a:r>
              <a:rPr lang="ru-RU" sz="2200" b="1"/>
              <a:t>Формализации процесса порождения</a:t>
            </a:r>
          </a:p>
          <a:p>
            <a:pPr algn="ctr" eaLnBrk="1" hangingPunct="1">
              <a:lnSpc>
                <a:spcPct val="75000"/>
              </a:lnSpc>
              <a:defRPr/>
            </a:pPr>
            <a:r>
              <a:rPr lang="ru-RU" sz="2200" b="1"/>
              <a:t>вариантов решений на основе</a:t>
            </a:r>
          </a:p>
          <a:p>
            <a:pPr algn="ctr" eaLnBrk="1" hangingPunct="1">
              <a:lnSpc>
                <a:spcPct val="75000"/>
              </a:lnSpc>
              <a:defRPr/>
            </a:pPr>
            <a:r>
              <a:rPr lang="ru-RU" sz="2200" b="1"/>
              <a:t>имеющихся данных</a:t>
            </a:r>
          </a:p>
        </p:txBody>
      </p:sp>
      <p:sp>
        <p:nvSpPr>
          <p:cNvPr id="40969" name="AutoShape 9"/>
          <p:cNvSpPr>
            <a:spLocks/>
          </p:cNvSpPr>
          <p:nvPr/>
        </p:nvSpPr>
        <p:spPr bwMode="auto">
          <a:xfrm>
            <a:off x="1258888" y="3860800"/>
            <a:ext cx="6192837" cy="936625"/>
          </a:xfrm>
          <a:prstGeom prst="borderCallout1">
            <a:avLst>
              <a:gd name="adj1" fmla="val 12204"/>
              <a:gd name="adj2" fmla="val 101231"/>
              <a:gd name="adj3" fmla="val -249829"/>
              <a:gd name="adj4" fmla="val 106282"/>
            </a:avLst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0" rIns="108000"/>
          <a:lstStyle/>
          <a:p>
            <a:pPr algn="ctr" eaLnBrk="1" hangingPunct="1">
              <a:lnSpc>
                <a:spcPct val="75000"/>
              </a:lnSpc>
              <a:defRPr/>
            </a:pPr>
            <a:r>
              <a:rPr lang="ru-RU" sz="2200" b="1"/>
              <a:t>Ранжированию критериев и определению</a:t>
            </a:r>
          </a:p>
          <a:p>
            <a:pPr algn="ctr" eaLnBrk="1" hangingPunct="1">
              <a:lnSpc>
                <a:spcPct val="75000"/>
              </a:lnSpc>
              <a:defRPr/>
            </a:pPr>
            <a:r>
              <a:rPr lang="ru-RU" sz="2200" b="1"/>
              <a:t>критериальных оценок параметров </a:t>
            </a:r>
          </a:p>
          <a:p>
            <a:pPr algn="ctr" eaLnBrk="1" hangingPunct="1">
              <a:lnSpc>
                <a:spcPct val="75000"/>
              </a:lnSpc>
              <a:defRPr/>
            </a:pPr>
            <a:r>
              <a:rPr lang="ru-RU" sz="2200" b="1"/>
              <a:t>решаемой проблемы</a:t>
            </a:r>
          </a:p>
        </p:txBody>
      </p:sp>
      <p:sp>
        <p:nvSpPr>
          <p:cNvPr id="40971" name="AutoShape 11"/>
          <p:cNvSpPr>
            <a:spLocks/>
          </p:cNvSpPr>
          <p:nvPr/>
        </p:nvSpPr>
        <p:spPr bwMode="auto">
          <a:xfrm>
            <a:off x="2051050" y="5445125"/>
            <a:ext cx="6043613" cy="936625"/>
          </a:xfrm>
          <a:prstGeom prst="borderCallout1">
            <a:avLst>
              <a:gd name="adj1" fmla="val 12204"/>
              <a:gd name="adj2" fmla="val 101259"/>
              <a:gd name="adj3" fmla="val -421694"/>
              <a:gd name="adj4" fmla="val 106120"/>
            </a:avLst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0" rIns="108000"/>
          <a:lstStyle/>
          <a:p>
            <a:pPr algn="ctr" eaLnBrk="1" hangingPunct="1">
              <a:lnSpc>
                <a:spcPct val="75000"/>
              </a:lnSpc>
              <a:defRPr/>
            </a:pPr>
            <a:r>
              <a:rPr lang="ru-RU" sz="2200" b="1"/>
              <a:t>Использованию формализованных </a:t>
            </a:r>
          </a:p>
          <a:p>
            <a:pPr algn="ctr" eaLnBrk="1" hangingPunct="1">
              <a:lnSpc>
                <a:spcPct val="75000"/>
              </a:lnSpc>
              <a:defRPr/>
            </a:pPr>
            <a:r>
              <a:rPr lang="ru-RU" sz="2200" b="1"/>
              <a:t>процедур согласования при принятии </a:t>
            </a:r>
          </a:p>
          <a:p>
            <a:pPr algn="ctr" eaLnBrk="1" hangingPunct="1">
              <a:lnSpc>
                <a:spcPct val="75000"/>
              </a:lnSpc>
              <a:defRPr/>
            </a:pPr>
            <a:r>
              <a:rPr lang="ru-RU" sz="2200" b="1"/>
              <a:t>коллективных решений</a:t>
            </a:r>
          </a:p>
        </p:txBody>
      </p:sp>
    </p:spTree>
    <p:extLst>
      <p:ext uri="{BB962C8B-B14F-4D97-AF65-F5344CB8AC3E}">
        <p14:creationId xmlns:p14="http://schemas.microsoft.com/office/powerpoint/2010/main" val="26700081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27584" y="116632"/>
            <a:ext cx="8063680" cy="64881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Перечень используемых сокращений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9395" name="Объект 6"/>
          <p:cNvSpPr>
            <a:spLocks noGrp="1"/>
          </p:cNvSpPr>
          <p:nvPr>
            <p:ph idx="1"/>
          </p:nvPr>
        </p:nvSpPr>
        <p:spPr>
          <a:xfrm>
            <a:off x="1258888" y="981075"/>
            <a:ext cx="7345362" cy="5616575"/>
          </a:xfrm>
        </p:spPr>
        <p:txBody>
          <a:bodyPr/>
          <a:lstStyle/>
          <a:p>
            <a:pPr marL="431800" indent="-43180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r>
              <a:rPr lang="ru-RU" dirty="0" smtClean="0"/>
              <a:t>АСУ – автоматизированная система управления.</a:t>
            </a:r>
          </a:p>
          <a:p>
            <a:pPr marL="431800" indent="-43180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r>
              <a:rPr lang="ru-RU" dirty="0" smtClean="0"/>
              <a:t>АИС – автоматизированная информационная система.</a:t>
            </a:r>
          </a:p>
          <a:p>
            <a:pPr marL="431800" indent="-43180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r>
              <a:rPr lang="ru-RU" dirty="0" smtClean="0"/>
              <a:t>АЭС – автоматизированная экспертная система.</a:t>
            </a:r>
          </a:p>
          <a:p>
            <a:pPr marL="431800" indent="-43180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r>
              <a:rPr lang="ru-RU" dirty="0" smtClean="0"/>
              <a:t>БД – база данных.</a:t>
            </a:r>
          </a:p>
          <a:p>
            <a:pPr marL="431800" indent="-43180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r>
              <a:rPr lang="ru-RU" dirty="0" smtClean="0"/>
              <a:t>ИУС – информационно-управляющая система.</a:t>
            </a:r>
          </a:p>
          <a:p>
            <a:pPr marL="431800" indent="-43180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r>
              <a:rPr lang="ru-RU" dirty="0" smtClean="0"/>
              <a:t>КМП – качество медицинской помощи.</a:t>
            </a:r>
          </a:p>
          <a:p>
            <a:pPr marL="431800" indent="-43180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r>
              <a:rPr lang="ru-RU" dirty="0" smtClean="0"/>
              <a:t>МЗ – муниципальный заказ.</a:t>
            </a:r>
          </a:p>
          <a:p>
            <a:pPr marL="431800" indent="-43180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r>
              <a:rPr lang="ru-RU" dirty="0" smtClean="0"/>
              <a:t>МТБ – материально-техническая база.</a:t>
            </a:r>
          </a:p>
          <a:p>
            <a:pPr marL="431800" indent="-43180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r>
              <a:rPr lang="ru-RU" dirty="0" smtClean="0"/>
              <a:t>НМТ – новые медицинские технологии.</a:t>
            </a:r>
          </a:p>
          <a:p>
            <a:pPr marL="431800" indent="-43180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r>
              <a:rPr lang="ru-RU" dirty="0" smtClean="0"/>
              <a:t>НСФ – нормативно-справочный фонд.</a:t>
            </a:r>
          </a:p>
          <a:p>
            <a:pPr marL="431800" indent="-43180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r>
              <a:rPr lang="ru-RU" dirty="0" smtClean="0"/>
              <a:t>ОЗМИР – охрана здоровья матери и ребенка.</a:t>
            </a:r>
          </a:p>
          <a:p>
            <a:pPr marL="431800" indent="-43180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r>
              <a:rPr lang="ru-RU" dirty="0" smtClean="0"/>
              <a:t>СГМ – социально-гигиенический мониторинг.</a:t>
            </a:r>
          </a:p>
          <a:p>
            <a:pPr marL="431800" indent="-431800">
              <a:spcBef>
                <a:spcPts val="0"/>
              </a:spcBef>
              <a:buFont typeface="Calibri Light" panose="020F0302020204030204" pitchFamily="34" charset="0"/>
              <a:buAutoNum type="arabicPeriod"/>
            </a:pPr>
            <a:r>
              <a:rPr lang="ru-RU" dirty="0" smtClean="0"/>
              <a:t>СППР – система поддержки принятия решений</a:t>
            </a:r>
          </a:p>
          <a:p>
            <a:pPr marL="431800" indent="-431800">
              <a:buFont typeface="Calibri Light" panose="020F0302020204030204" pitchFamily="34" charset="0"/>
              <a:buAutoNum type="arabicPeriod"/>
            </a:pPr>
            <a:endParaRPr lang="ru-RU" dirty="0" smtClean="0"/>
          </a:p>
          <a:p>
            <a:pPr marL="431800" indent="-431800">
              <a:buFont typeface="Calibri Light" panose="020F0302020204030204" pitchFamily="34" charset="0"/>
              <a:buAutoNum type="arabicPeriod"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55860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2132856"/>
            <a:ext cx="6790018" cy="288032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Благодарю за внимание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!</a:t>
            </a:r>
            <a:b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/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/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</a:br>
            <a:r>
              <a:rPr lang="ru-RU" dirty="0" smtClean="0"/>
              <a:t>т</a:t>
            </a:r>
            <a:r>
              <a:rPr lang="ru-RU" dirty="0"/>
              <a:t>. каф. (384-3)-45-83-11</a:t>
            </a:r>
            <a:br>
              <a:rPr lang="ru-RU" dirty="0"/>
            </a:br>
            <a:r>
              <a:rPr lang="en-US" dirty="0"/>
              <a:t>zhilina.ngiuv@yandex.ru</a:t>
            </a:r>
            <a:r>
              <a:rPr lang="en-US" i="1" dirty="0"/>
              <a:t/>
            </a:r>
            <a:br>
              <a:rPr lang="en-US" i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636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 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5419602"/>
              </p:ext>
            </p:extLst>
          </p:nvPr>
        </p:nvGraphicFramePr>
        <p:xfrm>
          <a:off x="755576" y="1340768"/>
          <a:ext cx="7596579" cy="489013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785341"/>
                <a:gridCol w="4811238"/>
              </a:tblGrid>
              <a:tr h="988694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Наименование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автоматизированной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системы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Новизна этапов информатизации (основные концептуальные положения) </a:t>
                      </a: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10688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АСУ «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Горздрав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(I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очередь)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Переход от частных автоматизированных задач к АСУ территориального уровня</a:t>
                      </a:r>
                      <a:endParaRPr lang="ru-RU" sz="16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4106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Применение методов системного анализа к изучению объекта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2053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Целевой и концептуальный подход к разработке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4106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Начало накопления баз данных первичной медико-статистической информации</a:t>
                      </a:r>
                      <a:endParaRPr lang="ru-RU" sz="16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410688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АСУ «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Горздрав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II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очередь)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Создание и внедрение единой технологии обработки информации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053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Единая технология сбора и передачи информации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106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Единый нормативно-справочный фонд (в здравоохранении города)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160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Переход от реализации задач простой обработки данных к аналитическим задачам, моделям и подсистемам планирования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422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0040809"/>
              </p:ext>
            </p:extLst>
          </p:nvPr>
        </p:nvGraphicFramePr>
        <p:xfrm>
          <a:off x="612000" y="4221088"/>
          <a:ext cx="8136464" cy="233514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023896"/>
                <a:gridCol w="5112568"/>
              </a:tblGrid>
              <a:tr h="389191"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ИУС «Охрана здоровья»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Развитие методов системного проектирования, СППР, совершенствование технического парка. 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891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Развитие методов повышения эффективности человеческого фактора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891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Системная разработка межведомственных АСУ (учет факторов среды обитания и социальных)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837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Системная интеллектуализация (разработка экспертных систем, применение методов поддержки принятия решений)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837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Выявление причинно-следственных связей «Среда-Здоровье - Социальные условия», контроль и выдача управляющих воздействий на объекты риска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866198"/>
              </p:ext>
            </p:extLst>
          </p:nvPr>
        </p:nvGraphicFramePr>
        <p:xfrm>
          <a:off x="612000" y="2060848"/>
          <a:ext cx="8064456" cy="20508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956892"/>
                <a:gridCol w="5107564"/>
              </a:tblGrid>
              <a:tr h="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ИАСУ «Здоровье»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Системное проектирование (в отношении к объекту, методике разработки, этапам проектирования, взаимоотношениям, организации деятельности и пр.)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Учет человеческого фактора, а также лучших предшествующих наработок и современных технологий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9840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Переход к системной разработке межведомственных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</a:rPr>
                        <a:t>задач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Переход к системной интеллектуализации (разработка экспертных систем, применение методов поддержки принятия решений)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7978204"/>
              </p:ext>
            </p:extLst>
          </p:nvPr>
        </p:nvGraphicFramePr>
        <p:xfrm>
          <a:off x="638934" y="1259632"/>
          <a:ext cx="8037522" cy="7924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923542"/>
                <a:gridCol w="511398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Наименование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автоматизированной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системы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Новизна этапов информатизации (основные концептуальные положения)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1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156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188640"/>
            <a:ext cx="7705476" cy="82101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400" dirty="0" smtClean="0"/>
              <a:t>Основные составляющие ИУС « Охрана здоровья</a:t>
            </a:r>
            <a:r>
              <a:rPr lang="ru-RU" sz="2400" dirty="0" smtClean="0"/>
              <a:t>»</a:t>
            </a:r>
            <a:endParaRPr lang="ru-RU" sz="2400" dirty="0" smtClean="0"/>
          </a:p>
        </p:txBody>
      </p:sp>
      <p:graphicFrame>
        <p:nvGraphicFramePr>
          <p:cNvPr id="7172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2327418"/>
              </p:ext>
            </p:extLst>
          </p:nvPr>
        </p:nvGraphicFramePr>
        <p:xfrm>
          <a:off x="683568" y="1009650"/>
          <a:ext cx="7777038" cy="546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Документ" r:id="rId3" imgW="8481961" imgH="6986715" progId="Word.Document.8">
                  <p:embed/>
                </p:oleObj>
              </mc:Choice>
              <mc:Fallback>
                <p:oleObj name="Документ" r:id="rId3" imgW="8481961" imgH="698671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009650"/>
                        <a:ext cx="7777038" cy="546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Овал 1"/>
          <p:cNvSpPr/>
          <p:nvPr/>
        </p:nvSpPr>
        <p:spPr>
          <a:xfrm>
            <a:off x="2771775" y="2781746"/>
            <a:ext cx="4752975" cy="503238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04411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Rectangle 78"/>
          <p:cNvSpPr>
            <a:spLocks noGrp="1" noChangeArrowheads="1"/>
          </p:cNvSpPr>
          <p:nvPr>
            <p:ph type="title"/>
          </p:nvPr>
        </p:nvSpPr>
        <p:spPr>
          <a:xfrm>
            <a:off x="1650665" y="267123"/>
            <a:ext cx="7010400" cy="1295400"/>
          </a:xfrm>
        </p:spPr>
        <p:txBody>
          <a:bodyPr/>
          <a:lstStyle/>
          <a:p>
            <a:pPr eaLnBrk="1" hangingPunct="1"/>
            <a:r>
              <a:rPr lang="ru-RU" sz="2800" b="1" dirty="0" smtClean="0"/>
              <a:t>Информационно-функциональная структура ИУС «Охрана здоровья»:</a:t>
            </a:r>
          </a:p>
        </p:txBody>
      </p:sp>
      <p:grpSp>
        <p:nvGrpSpPr>
          <p:cNvPr id="3" name="Organization Chart 83"/>
          <p:cNvGrpSpPr>
            <a:grpSpLocks noChangeAspect="1"/>
          </p:cNvGrpSpPr>
          <p:nvPr/>
        </p:nvGrpSpPr>
        <p:grpSpPr bwMode="auto">
          <a:xfrm>
            <a:off x="471488" y="1591664"/>
            <a:ext cx="8496300" cy="5039347"/>
            <a:chOff x="489" y="10407"/>
            <a:chExt cx="26770" cy="13495"/>
          </a:xfrm>
        </p:grpSpPr>
        <p:cxnSp>
          <p:nvCxnSpPr>
            <p:cNvPr id="1028" name="_s1028"/>
            <p:cNvCxnSpPr>
              <a:cxnSpLocks noChangeShapeType="1"/>
              <a:stCxn id="1069" idx="4"/>
              <a:endCxn id="9" idx="2"/>
            </p:cNvCxnSpPr>
            <p:nvPr/>
          </p:nvCxnSpPr>
          <p:spPr bwMode="auto">
            <a:xfrm rot="10800000">
              <a:off x="17806" y="14937"/>
              <a:ext cx="97" cy="8328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9" name="_s1029"/>
            <p:cNvCxnSpPr>
              <a:cxnSpLocks noChangeShapeType="1"/>
              <a:stCxn id="1068" idx="4"/>
              <a:endCxn id="6" idx="2"/>
            </p:cNvCxnSpPr>
            <p:nvPr/>
          </p:nvCxnSpPr>
          <p:spPr bwMode="auto">
            <a:xfrm rot="10800000">
              <a:off x="7734" y="14938"/>
              <a:ext cx="93" cy="721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0" name="_s1030"/>
            <p:cNvCxnSpPr>
              <a:cxnSpLocks noChangeShapeType="1"/>
              <a:stCxn id="1067" idx="4"/>
              <a:endCxn id="7" idx="2"/>
            </p:cNvCxnSpPr>
            <p:nvPr/>
          </p:nvCxnSpPr>
          <p:spPr bwMode="auto">
            <a:xfrm rot="10800000">
              <a:off x="12770" y="14938"/>
              <a:ext cx="92" cy="721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1" name="_s1031"/>
            <p:cNvCxnSpPr>
              <a:cxnSpLocks noChangeShapeType="1"/>
              <a:stCxn id="1066" idx="4"/>
              <a:endCxn id="9" idx="2"/>
            </p:cNvCxnSpPr>
            <p:nvPr/>
          </p:nvCxnSpPr>
          <p:spPr bwMode="auto">
            <a:xfrm rot="10800000">
              <a:off x="17806" y="14937"/>
              <a:ext cx="98" cy="7213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2" name="_s1032"/>
            <p:cNvCxnSpPr>
              <a:cxnSpLocks noChangeShapeType="1"/>
              <a:stCxn id="1065" idx="4"/>
              <a:endCxn id="5" idx="2"/>
            </p:cNvCxnSpPr>
            <p:nvPr/>
          </p:nvCxnSpPr>
          <p:spPr bwMode="auto">
            <a:xfrm rot="10800000">
              <a:off x="2693" y="14937"/>
              <a:ext cx="96" cy="8503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3" name="_s1033"/>
            <p:cNvCxnSpPr>
              <a:cxnSpLocks noChangeShapeType="1"/>
              <a:stCxn id="1064" idx="4"/>
              <a:endCxn id="6" idx="2"/>
            </p:cNvCxnSpPr>
            <p:nvPr/>
          </p:nvCxnSpPr>
          <p:spPr bwMode="auto">
            <a:xfrm rot="10800000">
              <a:off x="7734" y="14938"/>
              <a:ext cx="93" cy="206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4" name="_s1034"/>
            <p:cNvCxnSpPr>
              <a:cxnSpLocks noChangeShapeType="1"/>
              <a:stCxn id="1027" idx="4"/>
              <a:endCxn id="6" idx="2"/>
            </p:cNvCxnSpPr>
            <p:nvPr/>
          </p:nvCxnSpPr>
          <p:spPr bwMode="auto">
            <a:xfrm rot="10800000">
              <a:off x="7734" y="14938"/>
              <a:ext cx="93" cy="3350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5" name="_s1035"/>
            <p:cNvCxnSpPr>
              <a:cxnSpLocks noChangeShapeType="1"/>
              <a:stCxn id="1025" idx="4"/>
              <a:endCxn id="6" idx="2"/>
            </p:cNvCxnSpPr>
            <p:nvPr/>
          </p:nvCxnSpPr>
          <p:spPr bwMode="auto">
            <a:xfrm rot="10800000">
              <a:off x="7734" y="14938"/>
              <a:ext cx="93" cy="4637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6" name="_s1036"/>
            <p:cNvCxnSpPr>
              <a:cxnSpLocks noChangeShapeType="1"/>
              <a:stCxn id="1024" idx="4"/>
              <a:endCxn id="6" idx="2"/>
            </p:cNvCxnSpPr>
            <p:nvPr/>
          </p:nvCxnSpPr>
          <p:spPr bwMode="auto">
            <a:xfrm rot="10800000">
              <a:off x="7734" y="14938"/>
              <a:ext cx="93" cy="5925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7" name="_s1037"/>
            <p:cNvCxnSpPr>
              <a:cxnSpLocks noChangeShapeType="1"/>
              <a:stCxn id="31" idx="4"/>
              <a:endCxn id="8" idx="2"/>
            </p:cNvCxnSpPr>
            <p:nvPr/>
          </p:nvCxnSpPr>
          <p:spPr bwMode="auto">
            <a:xfrm rot="10800000">
              <a:off x="22845" y="14937"/>
              <a:ext cx="97" cy="3349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8" name="_s1038"/>
            <p:cNvCxnSpPr>
              <a:cxnSpLocks noChangeShapeType="1"/>
              <a:stCxn id="30" idx="4"/>
              <a:endCxn id="8" idx="2"/>
            </p:cNvCxnSpPr>
            <p:nvPr/>
          </p:nvCxnSpPr>
          <p:spPr bwMode="auto">
            <a:xfrm rot="10800000">
              <a:off x="22846" y="14937"/>
              <a:ext cx="96" cy="4640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9" name="_s1039"/>
            <p:cNvCxnSpPr>
              <a:cxnSpLocks noChangeShapeType="1"/>
              <a:stCxn id="29" idx="4"/>
              <a:endCxn id="8" idx="2"/>
            </p:cNvCxnSpPr>
            <p:nvPr/>
          </p:nvCxnSpPr>
          <p:spPr bwMode="auto">
            <a:xfrm rot="10800000">
              <a:off x="22845" y="14937"/>
              <a:ext cx="97" cy="5925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0" name="_s1040"/>
            <p:cNvCxnSpPr>
              <a:cxnSpLocks noChangeShapeType="1"/>
              <a:stCxn id="28" idx="4"/>
              <a:endCxn id="8" idx="2"/>
            </p:cNvCxnSpPr>
            <p:nvPr/>
          </p:nvCxnSpPr>
          <p:spPr bwMode="auto">
            <a:xfrm rot="10800000">
              <a:off x="22846" y="14937"/>
              <a:ext cx="96" cy="2064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1" name="_s1041"/>
            <p:cNvCxnSpPr>
              <a:cxnSpLocks noChangeShapeType="1"/>
              <a:stCxn id="27" idx="4"/>
              <a:endCxn id="8" idx="2"/>
            </p:cNvCxnSpPr>
            <p:nvPr/>
          </p:nvCxnSpPr>
          <p:spPr bwMode="auto">
            <a:xfrm rot="10800000">
              <a:off x="22845" y="14937"/>
              <a:ext cx="97" cy="773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2" name="_s1042"/>
            <p:cNvCxnSpPr>
              <a:cxnSpLocks noChangeShapeType="1"/>
              <a:stCxn id="26" idx="4"/>
              <a:endCxn id="7" idx="2"/>
            </p:cNvCxnSpPr>
            <p:nvPr/>
          </p:nvCxnSpPr>
          <p:spPr bwMode="auto">
            <a:xfrm rot="10800000">
              <a:off x="12770" y="14938"/>
              <a:ext cx="92" cy="206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3" name="_s1043"/>
            <p:cNvCxnSpPr>
              <a:cxnSpLocks noChangeShapeType="1"/>
              <a:stCxn id="25" idx="4"/>
              <a:endCxn id="7" idx="2"/>
            </p:cNvCxnSpPr>
            <p:nvPr/>
          </p:nvCxnSpPr>
          <p:spPr bwMode="auto">
            <a:xfrm rot="10800000">
              <a:off x="12770" y="14938"/>
              <a:ext cx="92" cy="3350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4" name="_s1044"/>
            <p:cNvCxnSpPr>
              <a:cxnSpLocks noChangeShapeType="1"/>
              <a:stCxn id="24" idx="4"/>
              <a:endCxn id="7" idx="2"/>
            </p:cNvCxnSpPr>
            <p:nvPr/>
          </p:nvCxnSpPr>
          <p:spPr bwMode="auto">
            <a:xfrm rot="10800000">
              <a:off x="12770" y="14938"/>
              <a:ext cx="92" cy="4637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5" name="_s1045"/>
            <p:cNvCxnSpPr>
              <a:cxnSpLocks noChangeShapeType="1"/>
              <a:stCxn id="23" idx="4"/>
              <a:endCxn id="7" idx="2"/>
            </p:cNvCxnSpPr>
            <p:nvPr/>
          </p:nvCxnSpPr>
          <p:spPr bwMode="auto">
            <a:xfrm rot="10800000">
              <a:off x="12770" y="14938"/>
              <a:ext cx="92" cy="5925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6" name="_s1046"/>
            <p:cNvCxnSpPr>
              <a:cxnSpLocks noChangeShapeType="1"/>
              <a:stCxn id="22" idx="4"/>
              <a:endCxn id="9" idx="2"/>
            </p:cNvCxnSpPr>
            <p:nvPr/>
          </p:nvCxnSpPr>
          <p:spPr bwMode="auto">
            <a:xfrm rot="10800000">
              <a:off x="17808" y="14937"/>
              <a:ext cx="96" cy="2064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7" name="_s1047"/>
            <p:cNvCxnSpPr>
              <a:cxnSpLocks noChangeShapeType="1"/>
              <a:stCxn id="21" idx="4"/>
              <a:endCxn id="9" idx="2"/>
            </p:cNvCxnSpPr>
            <p:nvPr/>
          </p:nvCxnSpPr>
          <p:spPr bwMode="auto">
            <a:xfrm rot="10800000">
              <a:off x="17806" y="14937"/>
              <a:ext cx="98" cy="3349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8" name="_s1048"/>
            <p:cNvCxnSpPr>
              <a:cxnSpLocks noChangeShapeType="1"/>
              <a:stCxn id="20" idx="4"/>
              <a:endCxn id="9" idx="2"/>
            </p:cNvCxnSpPr>
            <p:nvPr/>
          </p:nvCxnSpPr>
          <p:spPr bwMode="auto">
            <a:xfrm rot="10800000">
              <a:off x="17808" y="14937"/>
              <a:ext cx="96" cy="4640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9" name="_s1049"/>
            <p:cNvCxnSpPr>
              <a:cxnSpLocks noChangeShapeType="1"/>
              <a:stCxn id="19" idx="4"/>
              <a:endCxn id="9" idx="2"/>
            </p:cNvCxnSpPr>
            <p:nvPr/>
          </p:nvCxnSpPr>
          <p:spPr bwMode="auto">
            <a:xfrm rot="10800000">
              <a:off x="17806" y="14937"/>
              <a:ext cx="98" cy="5925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0" name="_s1050"/>
            <p:cNvCxnSpPr>
              <a:cxnSpLocks noChangeShapeType="1"/>
              <a:stCxn id="18" idx="4"/>
              <a:endCxn id="9" idx="2"/>
            </p:cNvCxnSpPr>
            <p:nvPr/>
          </p:nvCxnSpPr>
          <p:spPr bwMode="auto">
            <a:xfrm rot="10800000">
              <a:off x="17806" y="14937"/>
              <a:ext cx="98" cy="773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1" name="_s1051"/>
            <p:cNvCxnSpPr>
              <a:cxnSpLocks noChangeShapeType="1"/>
              <a:stCxn id="17" idx="4"/>
              <a:endCxn id="7" idx="2"/>
            </p:cNvCxnSpPr>
            <p:nvPr/>
          </p:nvCxnSpPr>
          <p:spPr bwMode="auto">
            <a:xfrm rot="10800000">
              <a:off x="12770" y="14938"/>
              <a:ext cx="92" cy="774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2" name="_s1052"/>
            <p:cNvCxnSpPr>
              <a:cxnSpLocks noChangeShapeType="1"/>
              <a:stCxn id="16" idx="4"/>
              <a:endCxn id="6" idx="2"/>
            </p:cNvCxnSpPr>
            <p:nvPr/>
          </p:nvCxnSpPr>
          <p:spPr bwMode="auto">
            <a:xfrm rot="10800000">
              <a:off x="7734" y="14938"/>
              <a:ext cx="93" cy="774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3" name="_s1053"/>
            <p:cNvCxnSpPr>
              <a:cxnSpLocks noChangeShapeType="1"/>
              <a:stCxn id="15" idx="4"/>
              <a:endCxn id="5" idx="2"/>
            </p:cNvCxnSpPr>
            <p:nvPr/>
          </p:nvCxnSpPr>
          <p:spPr bwMode="auto">
            <a:xfrm rot="10800000">
              <a:off x="2693" y="14937"/>
              <a:ext cx="96" cy="7213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4" name="_s1054"/>
            <p:cNvCxnSpPr>
              <a:cxnSpLocks noChangeShapeType="1"/>
              <a:stCxn id="14" idx="4"/>
              <a:endCxn id="5" idx="2"/>
            </p:cNvCxnSpPr>
            <p:nvPr/>
          </p:nvCxnSpPr>
          <p:spPr bwMode="auto">
            <a:xfrm rot="10800000">
              <a:off x="2693" y="14937"/>
              <a:ext cx="96" cy="4640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5" name="_s1055"/>
            <p:cNvCxnSpPr>
              <a:cxnSpLocks noChangeShapeType="1"/>
              <a:stCxn id="13" idx="4"/>
              <a:endCxn id="5" idx="2"/>
            </p:cNvCxnSpPr>
            <p:nvPr/>
          </p:nvCxnSpPr>
          <p:spPr bwMode="auto">
            <a:xfrm rot="10800000">
              <a:off x="2693" y="14937"/>
              <a:ext cx="96" cy="5925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6" name="_s1056"/>
            <p:cNvCxnSpPr>
              <a:cxnSpLocks noChangeShapeType="1"/>
              <a:stCxn id="12" idx="4"/>
              <a:endCxn id="5" idx="2"/>
            </p:cNvCxnSpPr>
            <p:nvPr/>
          </p:nvCxnSpPr>
          <p:spPr bwMode="auto">
            <a:xfrm rot="10800000">
              <a:off x="2693" y="14937"/>
              <a:ext cx="96" cy="3349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7" name="_s1057"/>
            <p:cNvCxnSpPr>
              <a:cxnSpLocks noChangeShapeType="1"/>
              <a:stCxn id="11" idx="4"/>
              <a:endCxn id="5" idx="2"/>
            </p:cNvCxnSpPr>
            <p:nvPr/>
          </p:nvCxnSpPr>
          <p:spPr bwMode="auto">
            <a:xfrm rot="10800000">
              <a:off x="2693" y="14937"/>
              <a:ext cx="96" cy="2064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8" name="_s1058"/>
            <p:cNvCxnSpPr>
              <a:cxnSpLocks noChangeShapeType="1"/>
              <a:stCxn id="10" idx="4"/>
              <a:endCxn id="5" idx="2"/>
            </p:cNvCxnSpPr>
            <p:nvPr/>
          </p:nvCxnSpPr>
          <p:spPr bwMode="auto">
            <a:xfrm rot="10800000">
              <a:off x="2693" y="14937"/>
              <a:ext cx="96" cy="773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9" name="_s1059"/>
            <p:cNvCxnSpPr>
              <a:cxnSpLocks noChangeShapeType="1"/>
              <a:stCxn id="9" idx="6"/>
              <a:endCxn id="4" idx="2"/>
            </p:cNvCxnSpPr>
            <p:nvPr/>
          </p:nvCxnSpPr>
          <p:spPr bwMode="auto">
            <a:xfrm rot="5400000" flipH="1">
              <a:off x="15612" y="10913"/>
              <a:ext cx="680" cy="3706"/>
            </a:xfrm>
            <a:prstGeom prst="bentConnector3">
              <a:avLst>
                <a:gd name="adj1" fmla="val 4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60" name="_s1060"/>
            <p:cNvCxnSpPr>
              <a:cxnSpLocks noChangeShapeType="1"/>
              <a:stCxn id="8" idx="6"/>
              <a:endCxn id="4" idx="2"/>
            </p:cNvCxnSpPr>
            <p:nvPr/>
          </p:nvCxnSpPr>
          <p:spPr bwMode="auto">
            <a:xfrm rot="5400000" flipH="1">
              <a:off x="18133" y="8392"/>
              <a:ext cx="680" cy="8748"/>
            </a:xfrm>
            <a:prstGeom prst="bentConnector3">
              <a:avLst>
                <a:gd name="adj1" fmla="val 4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61" name="_s1061"/>
            <p:cNvCxnSpPr>
              <a:cxnSpLocks noChangeShapeType="1"/>
              <a:stCxn id="7" idx="6"/>
              <a:endCxn id="4" idx="2"/>
            </p:cNvCxnSpPr>
            <p:nvPr/>
          </p:nvCxnSpPr>
          <p:spPr bwMode="auto">
            <a:xfrm rot="16200000">
              <a:off x="13094" y="12101"/>
              <a:ext cx="680" cy="1330"/>
            </a:xfrm>
            <a:prstGeom prst="bentConnector3">
              <a:avLst>
                <a:gd name="adj1" fmla="val 4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62" name="_s1062"/>
            <p:cNvCxnSpPr>
              <a:cxnSpLocks noChangeShapeType="1"/>
              <a:stCxn id="6" idx="6"/>
              <a:endCxn id="4" idx="2"/>
            </p:cNvCxnSpPr>
            <p:nvPr/>
          </p:nvCxnSpPr>
          <p:spPr bwMode="auto">
            <a:xfrm rot="16200000">
              <a:off x="10576" y="9582"/>
              <a:ext cx="680" cy="6367"/>
            </a:xfrm>
            <a:prstGeom prst="bentConnector3">
              <a:avLst>
                <a:gd name="adj1" fmla="val 4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63" name="_s1063"/>
            <p:cNvCxnSpPr>
              <a:cxnSpLocks noChangeShapeType="1"/>
              <a:stCxn id="5" idx="6"/>
              <a:endCxn id="4" idx="2"/>
            </p:cNvCxnSpPr>
            <p:nvPr/>
          </p:nvCxnSpPr>
          <p:spPr bwMode="auto">
            <a:xfrm rot="16200000">
              <a:off x="8057" y="7064"/>
              <a:ext cx="680" cy="11404"/>
            </a:xfrm>
            <a:prstGeom prst="bentConnector3">
              <a:avLst>
                <a:gd name="adj1" fmla="val 4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" name="_s1064"/>
            <p:cNvSpPr>
              <a:spLocks noChangeArrowheads="1"/>
            </p:cNvSpPr>
            <p:nvPr/>
          </p:nvSpPr>
          <p:spPr bwMode="auto">
            <a:xfrm>
              <a:off x="10468" y="10407"/>
              <a:ext cx="7262" cy="2019"/>
            </a:xfrm>
            <a:prstGeom prst="bevel">
              <a:avLst>
                <a:gd name="adj" fmla="val 12500"/>
              </a:avLst>
            </a:prstGeom>
            <a:gradFill rotWithShape="0">
              <a:gsLst>
                <a:gs pos="0">
                  <a:schemeClr val="accent1"/>
                </a:gs>
                <a:gs pos="50000">
                  <a:schemeClr val="bg1"/>
                </a:gs>
                <a:gs pos="100000">
                  <a:schemeClr val="accent1"/>
                </a:gs>
              </a:gsLst>
              <a:lin ang="18900000" scaled="1"/>
            </a:gradFill>
            <a:ln w="31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square" lIns="1474" tIns="737" rIns="1474" bIns="737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ИУС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«Охрана здоровья»</a:t>
              </a:r>
              <a:endParaRPr kumimoji="0" 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" name="_s1065"/>
            <p:cNvSpPr>
              <a:spLocks noChangeArrowheads="1"/>
            </p:cNvSpPr>
            <p:nvPr/>
          </p:nvSpPr>
          <p:spPr bwMode="auto">
            <a:xfrm>
              <a:off x="489" y="13106"/>
              <a:ext cx="4408" cy="1831"/>
            </a:xfrm>
            <a:prstGeom prst="bevel">
              <a:avLst>
                <a:gd name="adj" fmla="val 12500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31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vert="horz" wrap="square" lIns="1474" tIns="737" rIns="1474" bIns="737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Основные составляющие системы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" name="_s1066"/>
            <p:cNvSpPr>
              <a:spLocks noChangeArrowheads="1"/>
            </p:cNvSpPr>
            <p:nvPr/>
          </p:nvSpPr>
          <p:spPr bwMode="auto">
            <a:xfrm>
              <a:off x="5525" y="13106"/>
              <a:ext cx="4410" cy="1831"/>
            </a:xfrm>
            <a:prstGeom prst="bevel">
              <a:avLst>
                <a:gd name="adj" fmla="val 12500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31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vert="horz" wrap="square" lIns="1474" tIns="737" rIns="1474" bIns="737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Объекты автоматизации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_s1067"/>
            <p:cNvSpPr>
              <a:spLocks noChangeArrowheads="1"/>
            </p:cNvSpPr>
            <p:nvPr/>
          </p:nvSpPr>
          <p:spPr bwMode="auto">
            <a:xfrm>
              <a:off x="10565" y="13106"/>
              <a:ext cx="4407" cy="1831"/>
            </a:xfrm>
            <a:prstGeom prst="bevel">
              <a:avLst>
                <a:gd name="adj" fmla="val 12500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31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vert="horz" wrap="square" lIns="1474" tIns="737" rIns="1474" bIns="737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Уровни иерархии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_s1068"/>
            <p:cNvSpPr>
              <a:spLocks noChangeArrowheads="1"/>
            </p:cNvSpPr>
            <p:nvPr/>
          </p:nvSpPr>
          <p:spPr bwMode="auto">
            <a:xfrm>
              <a:off x="20640" y="13106"/>
              <a:ext cx="4410" cy="1831"/>
            </a:xfrm>
            <a:prstGeom prst="bevel">
              <a:avLst>
                <a:gd name="adj" fmla="val 12500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31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vert="horz" wrap="square" lIns="1474" tIns="737" rIns="1474" bIns="737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Информацион</a:t>
              </a: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. блоки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_s1069"/>
            <p:cNvSpPr>
              <a:spLocks noChangeArrowheads="1"/>
            </p:cNvSpPr>
            <p:nvPr/>
          </p:nvSpPr>
          <p:spPr bwMode="auto">
            <a:xfrm>
              <a:off x="15601" y="13106"/>
              <a:ext cx="4409" cy="1831"/>
            </a:xfrm>
            <a:prstGeom prst="bevel">
              <a:avLst>
                <a:gd name="adj" fmla="val 12500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31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vert="horz" wrap="square" lIns="1656" tIns="827" rIns="1656" bIns="827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Основные функции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_s1070"/>
            <p:cNvSpPr>
              <a:spLocks noChangeArrowheads="1"/>
            </p:cNvSpPr>
            <p:nvPr/>
          </p:nvSpPr>
          <p:spPr bwMode="auto">
            <a:xfrm>
              <a:off x="2789" y="15246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3396" tIns="1698" rIns="3396" bIns="1698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АСУ «</a:t>
              </a:r>
              <a:r>
                <a:rPr kumimoji="0" lang="ru-RU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Горздрав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»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_s1071"/>
            <p:cNvSpPr>
              <a:spLocks noChangeArrowheads="1"/>
            </p:cNvSpPr>
            <p:nvPr/>
          </p:nvSpPr>
          <p:spPr bwMode="auto">
            <a:xfrm>
              <a:off x="2789" y="16534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3396" tIns="1698" rIns="3396" bIns="1698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АИС «СГМ»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_s1072"/>
            <p:cNvSpPr>
              <a:spLocks noChangeArrowheads="1"/>
            </p:cNvSpPr>
            <p:nvPr/>
          </p:nvSpPr>
          <p:spPr bwMode="auto">
            <a:xfrm>
              <a:off x="2789" y="17822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3465" tIns="1734" rIns="3465" bIns="1734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АИС «ОЗМИР»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_s1073"/>
            <p:cNvSpPr>
              <a:spLocks noChangeArrowheads="1"/>
            </p:cNvSpPr>
            <p:nvPr/>
          </p:nvSpPr>
          <p:spPr bwMode="auto">
            <a:xfrm>
              <a:off x="2789" y="20398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3609" tIns="1805" rIns="3609" bIns="1805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АЭС «КМП», «НМТ»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_s1074"/>
            <p:cNvSpPr>
              <a:spLocks noChangeArrowheads="1"/>
            </p:cNvSpPr>
            <p:nvPr/>
          </p:nvSpPr>
          <p:spPr bwMode="auto">
            <a:xfrm>
              <a:off x="2789" y="19110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3609" tIns="1805" rIns="3609" bIns="1805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АИС «МЗ»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_s1075"/>
            <p:cNvSpPr>
              <a:spLocks noChangeArrowheads="1"/>
            </p:cNvSpPr>
            <p:nvPr/>
          </p:nvSpPr>
          <p:spPr bwMode="auto">
            <a:xfrm>
              <a:off x="2789" y="21686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5353" tIns="2677" rIns="5353" bIns="2677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…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_s1076"/>
            <p:cNvSpPr>
              <a:spLocks noChangeArrowheads="1"/>
            </p:cNvSpPr>
            <p:nvPr/>
          </p:nvSpPr>
          <p:spPr bwMode="auto">
            <a:xfrm>
              <a:off x="7827" y="15246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5353" tIns="2677" rIns="5353" bIns="2677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Муниципальное здравоохранение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_s1077"/>
            <p:cNvSpPr>
              <a:spLocks noChangeArrowheads="1"/>
            </p:cNvSpPr>
            <p:nvPr/>
          </p:nvSpPr>
          <p:spPr bwMode="auto">
            <a:xfrm>
              <a:off x="12865" y="15246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5882" tIns="2941" rIns="5882" bIns="294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Территориальный</a:t>
              </a:r>
            </a:p>
          </p:txBody>
        </p:sp>
        <p:sp>
          <p:nvSpPr>
            <p:cNvPr id="18" name="_s1078"/>
            <p:cNvSpPr>
              <a:spLocks noChangeArrowheads="1"/>
            </p:cNvSpPr>
            <p:nvPr/>
          </p:nvSpPr>
          <p:spPr bwMode="auto">
            <a:xfrm>
              <a:off x="17903" y="15246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6921" tIns="3460" rIns="6921" bIns="346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Создание и ведение БД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_s1079"/>
            <p:cNvSpPr>
              <a:spLocks noChangeArrowheads="1"/>
            </p:cNvSpPr>
            <p:nvPr/>
          </p:nvSpPr>
          <p:spPr bwMode="auto">
            <a:xfrm>
              <a:off x="17903" y="20398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8843" tIns="4421" rIns="8843" bIns="442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Анализ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_s1080"/>
            <p:cNvSpPr>
              <a:spLocks noChangeArrowheads="1"/>
            </p:cNvSpPr>
            <p:nvPr/>
          </p:nvSpPr>
          <p:spPr bwMode="auto">
            <a:xfrm>
              <a:off x="17903" y="19110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8843" tIns="4421" rIns="8843" bIns="442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Интеграция и визуализация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_s1081"/>
            <p:cNvSpPr>
              <a:spLocks noChangeArrowheads="1"/>
            </p:cNvSpPr>
            <p:nvPr/>
          </p:nvSpPr>
          <p:spPr bwMode="auto">
            <a:xfrm>
              <a:off x="17903" y="17822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8843" tIns="4421" rIns="8843" bIns="442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Отчетность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_s1082"/>
            <p:cNvSpPr>
              <a:spLocks noChangeArrowheads="1"/>
            </p:cNvSpPr>
            <p:nvPr/>
          </p:nvSpPr>
          <p:spPr bwMode="auto">
            <a:xfrm>
              <a:off x="17903" y="16534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8843" tIns="4421" rIns="8843" bIns="442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Создание и поддержка НСФ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_s1083"/>
            <p:cNvSpPr>
              <a:spLocks noChangeArrowheads="1"/>
            </p:cNvSpPr>
            <p:nvPr/>
          </p:nvSpPr>
          <p:spPr bwMode="auto">
            <a:xfrm>
              <a:off x="12865" y="20398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8843" tIns="4421" rIns="8843" bIns="442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Подразделение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_s1084"/>
            <p:cNvSpPr>
              <a:spLocks noChangeArrowheads="1"/>
            </p:cNvSpPr>
            <p:nvPr/>
          </p:nvSpPr>
          <p:spPr bwMode="auto">
            <a:xfrm>
              <a:off x="12865" y="19110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8843" tIns="4421" rIns="8843" bIns="442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Учреждение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_s1085"/>
            <p:cNvSpPr>
              <a:spLocks noChangeArrowheads="1"/>
            </p:cNvSpPr>
            <p:nvPr/>
          </p:nvSpPr>
          <p:spPr bwMode="auto">
            <a:xfrm>
              <a:off x="12865" y="17822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8843" tIns="4421" rIns="8843" bIns="442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Ведомственный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_s1086"/>
            <p:cNvSpPr>
              <a:spLocks noChangeArrowheads="1"/>
            </p:cNvSpPr>
            <p:nvPr/>
          </p:nvSpPr>
          <p:spPr bwMode="auto">
            <a:xfrm>
              <a:off x="12865" y="16534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8843" tIns="4421" rIns="8843" bIns="442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Муниципальный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_s1087"/>
            <p:cNvSpPr>
              <a:spLocks noChangeArrowheads="1"/>
            </p:cNvSpPr>
            <p:nvPr/>
          </p:nvSpPr>
          <p:spPr bwMode="auto">
            <a:xfrm>
              <a:off x="22941" y="15246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8843" tIns="4421" rIns="8843" bIns="442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Состояние здоровья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_s1088"/>
            <p:cNvSpPr>
              <a:spLocks noChangeArrowheads="1"/>
            </p:cNvSpPr>
            <p:nvPr/>
          </p:nvSpPr>
          <p:spPr bwMode="auto">
            <a:xfrm>
              <a:off x="22941" y="16534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8843" tIns="4421" rIns="8843" bIns="442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Среда обитания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_s1089"/>
            <p:cNvSpPr>
              <a:spLocks noChangeArrowheads="1"/>
            </p:cNvSpPr>
            <p:nvPr/>
          </p:nvSpPr>
          <p:spPr bwMode="auto">
            <a:xfrm>
              <a:off x="22941" y="20398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9612" tIns="4807" rIns="9612" bIns="4807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Оценка деятельности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_s1090"/>
            <p:cNvSpPr>
              <a:spLocks noChangeArrowheads="1"/>
            </p:cNvSpPr>
            <p:nvPr/>
          </p:nvSpPr>
          <p:spPr bwMode="auto">
            <a:xfrm>
              <a:off x="22941" y="19110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9612" tIns="4807" rIns="9612" bIns="4807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Состояние МТБ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_s1091"/>
            <p:cNvSpPr>
              <a:spLocks noChangeArrowheads="1"/>
            </p:cNvSpPr>
            <p:nvPr/>
          </p:nvSpPr>
          <p:spPr bwMode="auto">
            <a:xfrm>
              <a:off x="22941" y="17822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9612" tIns="4807" rIns="9612" bIns="4807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Соц.-эконом. </a:t>
              </a:r>
              <a:r>
                <a:rPr kumimoji="0" lang="ru-RU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усл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.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4" name="_s1092"/>
            <p:cNvSpPr>
              <a:spLocks noChangeArrowheads="1"/>
            </p:cNvSpPr>
            <p:nvPr/>
          </p:nvSpPr>
          <p:spPr bwMode="auto">
            <a:xfrm>
              <a:off x="7827" y="20398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9612" tIns="4807" rIns="9612" bIns="4807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Образовательные учреждения</a:t>
              </a:r>
            </a:p>
          </p:txBody>
        </p:sp>
        <p:sp>
          <p:nvSpPr>
            <p:cNvPr id="1025" name="_s1093"/>
            <p:cNvSpPr>
              <a:spLocks noChangeArrowheads="1"/>
            </p:cNvSpPr>
            <p:nvPr/>
          </p:nvSpPr>
          <p:spPr bwMode="auto">
            <a:xfrm>
              <a:off x="7827" y="19110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9612" tIns="4807" rIns="9612" bIns="4807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Экологический  надзор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7" name="_s1094"/>
            <p:cNvSpPr>
              <a:spLocks noChangeArrowheads="1"/>
            </p:cNvSpPr>
            <p:nvPr/>
          </p:nvSpPr>
          <p:spPr bwMode="auto">
            <a:xfrm>
              <a:off x="7827" y="17822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9612" tIns="4807" rIns="9612" bIns="4807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Научные учреждения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4" name="_s1095"/>
            <p:cNvSpPr>
              <a:spLocks noChangeArrowheads="1"/>
            </p:cNvSpPr>
            <p:nvPr/>
          </p:nvSpPr>
          <p:spPr bwMode="auto">
            <a:xfrm>
              <a:off x="7827" y="16534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9612" tIns="4807" rIns="9612" bIns="4807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Сан-</a:t>
              </a:r>
              <a:r>
                <a:rPr kumimoji="0" lang="ru-RU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эпид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. надзор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5" name="_s1096"/>
            <p:cNvSpPr>
              <a:spLocks noChangeArrowheads="1"/>
            </p:cNvSpPr>
            <p:nvPr/>
          </p:nvSpPr>
          <p:spPr bwMode="auto">
            <a:xfrm>
              <a:off x="2789" y="22974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13167" tIns="6583" rIns="13167" bIns="6583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Лекарственное обеспечение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6" name="_s1097"/>
            <p:cNvSpPr>
              <a:spLocks noChangeArrowheads="1"/>
            </p:cNvSpPr>
            <p:nvPr/>
          </p:nvSpPr>
          <p:spPr bwMode="auto">
            <a:xfrm>
              <a:off x="17903" y="21686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20358" tIns="10179" rIns="20358" bIns="10179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Прогнозирование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7" name="_s1098"/>
            <p:cNvSpPr>
              <a:spLocks noChangeArrowheads="1"/>
            </p:cNvSpPr>
            <p:nvPr/>
          </p:nvSpPr>
          <p:spPr bwMode="auto">
            <a:xfrm>
              <a:off x="12865" y="21686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46504" tIns="23253" rIns="46504" bIns="23253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Исполнитель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8" name="_s1099"/>
            <p:cNvSpPr>
              <a:spLocks noChangeArrowheads="1"/>
            </p:cNvSpPr>
            <p:nvPr/>
          </p:nvSpPr>
          <p:spPr bwMode="auto">
            <a:xfrm>
              <a:off x="7827" y="21686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47932" tIns="23966" rIns="47932" bIns="23966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Предприятия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9" name="_s1100"/>
            <p:cNvSpPr>
              <a:spLocks noChangeArrowheads="1"/>
            </p:cNvSpPr>
            <p:nvPr/>
          </p:nvSpPr>
          <p:spPr bwMode="auto">
            <a:xfrm>
              <a:off x="17903" y="22801"/>
              <a:ext cx="4318" cy="928"/>
            </a:xfrm>
            <a:prstGeom prst="bevel">
              <a:avLst>
                <a:gd name="adj" fmla="val 12500"/>
              </a:avLst>
            </a:prstGeom>
            <a:noFill/>
            <a:ln w="31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78858" tIns="39429" rIns="78858" bIns="39429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Рекомендации</a:t>
              </a:r>
            </a:p>
          </p:txBody>
        </p:sp>
      </p:grpSp>
      <p:sp>
        <p:nvSpPr>
          <p:cNvPr id="2" name="Овал 1"/>
          <p:cNvSpPr/>
          <p:nvPr/>
        </p:nvSpPr>
        <p:spPr>
          <a:xfrm>
            <a:off x="1187450" y="5229200"/>
            <a:ext cx="1512888" cy="287338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07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_НМО_НМИЦ_2">
  <a:themeElements>
    <a:clrScheme name="НМО НМИЦ">
      <a:dk1>
        <a:sysClr val="windowText" lastClr="000000"/>
      </a:dk1>
      <a:lt1>
        <a:sysClr val="window" lastClr="FFFFFF"/>
      </a:lt1>
      <a:dk2>
        <a:srgbClr val="004386"/>
      </a:dk2>
      <a:lt2>
        <a:srgbClr val="EEECE1"/>
      </a:lt2>
      <a:accent1>
        <a:srgbClr val="4F81BD"/>
      </a:accent1>
      <a:accent2>
        <a:srgbClr val="FFC000"/>
      </a:accent2>
      <a:accent3>
        <a:srgbClr val="86C440"/>
      </a:accent3>
      <a:accent4>
        <a:srgbClr val="5CBCAC"/>
      </a:accent4>
      <a:accent5>
        <a:srgbClr val="7A8A9E"/>
      </a:accent5>
      <a:accent6>
        <a:srgbClr val="00B0F0"/>
      </a:accent6>
      <a:hlink>
        <a:srgbClr val="0000FF"/>
      </a:hlink>
      <a:folHlink>
        <a:srgbClr val="800080"/>
      </a:folHlink>
    </a:clrScheme>
    <a:fontScheme name="НМ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Тема_НМО_НМИЦ_1</Template>
  <TotalTime>539</TotalTime>
  <Words>2745</Words>
  <Application>Microsoft Office PowerPoint</Application>
  <PresentationFormat>Экран (4:3)</PresentationFormat>
  <Paragraphs>618</Paragraphs>
  <Slides>58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58</vt:i4>
      </vt:variant>
    </vt:vector>
  </HeadingPairs>
  <TitlesOfParts>
    <vt:vector size="70" baseType="lpstr">
      <vt:lpstr>Arial</vt:lpstr>
      <vt:lpstr>Arial Narrow</vt:lpstr>
      <vt:lpstr>Calibri</vt:lpstr>
      <vt:lpstr>Calibri Light</vt:lpstr>
      <vt:lpstr>Symbol</vt:lpstr>
      <vt:lpstr>Tahoma</vt:lpstr>
      <vt:lpstr>Times New Roman</vt:lpstr>
      <vt:lpstr>Wingdings</vt:lpstr>
      <vt:lpstr>Тема_НМО_НМИЦ_2</vt:lpstr>
      <vt:lpstr>Документ</vt:lpstr>
      <vt:lpstr>Unknown</vt:lpstr>
      <vt:lpstr>Диаграмма</vt:lpstr>
      <vt:lpstr>АВТОМАТИЗИРОВАННАЯ ЭКСПЕРТНАЯ СИСТЕМА «КАЧЕСТВО МЕДИЦИНСКОЙ ПОМОЩИ»</vt:lpstr>
      <vt:lpstr>Автор-составитель модуля</vt:lpstr>
      <vt:lpstr>Структура учебного содержания</vt:lpstr>
      <vt:lpstr>Развитие информатизации в системе охраны здоровья г. Новокузнецка</vt:lpstr>
      <vt:lpstr>Развитие информатизации в системе охраны здоровья г. Новокузнецка</vt:lpstr>
      <vt:lpstr>продолжение </vt:lpstr>
      <vt:lpstr>продолжение</vt:lpstr>
      <vt:lpstr>Основные составляющие ИУС « Охрана здоровья»</vt:lpstr>
      <vt:lpstr>Информационно-функциональная структура ИУС «Охрана здоровья»:</vt:lpstr>
      <vt:lpstr>Пути решения некоторых проблем  (рисков) проектирования межведомственных АС</vt:lpstr>
      <vt:lpstr>НЕКОТОРЫЕ РЕЗУЛЬТАТЫ РАЗРАБОТКИ  ИУС  «ОХРАНА ЗДОРОВЬЯ»</vt:lpstr>
      <vt:lpstr>АВТОМАТИЗИРОВАННАЯ экспертнАЯ системА «Качество медицинскОЙ помощи»</vt:lpstr>
      <vt:lpstr>  Организация   процесса  в   условиях   АЭС КМП:     </vt:lpstr>
      <vt:lpstr>МЕТОДИЧЕСКОЕ ОБЕСПЕЧЕНИЕ РАЗРАБОТКИ ЭКСПЕРТНОЙ СИСТЕМЫ «КАЧЕСТВО  МЕДИЦИНСКОЙ ПОМОЩИ»  </vt:lpstr>
      <vt:lpstr>Презентация PowerPoint</vt:lpstr>
      <vt:lpstr>Основные методы разработки системы </vt:lpstr>
      <vt:lpstr>Информационная модель системы</vt:lpstr>
      <vt:lpstr>Информационная модель комплекса задач «Анализ качества медицинской помощи» с конкретизацией методов СППР </vt:lpstr>
      <vt:lpstr>Презентация PowerPoint</vt:lpstr>
      <vt:lpstr>Алгоритм интеграции показателей и примеры выходной информации системы</vt:lpstr>
      <vt:lpstr>Блок-схема алгоритма интеграции</vt:lpstr>
      <vt:lpstr>Динамика интегрального показателя УКМП (АЭС «КМП»)</vt:lpstr>
      <vt:lpstr>Пример выходной информации АЭС КМП</vt:lpstr>
      <vt:lpstr>Примеры результатов экспертной работы в системе</vt:lpstr>
      <vt:lpstr>Протокол расчета уровня КМП  (пример выходной табуляграммы)</vt:lpstr>
      <vt:lpstr> АЛГОРИТМ ОЦЕНКИ КАЧЕСТВА РАБОТЫ ВРАЧА </vt:lpstr>
      <vt:lpstr>Продолжение</vt:lpstr>
      <vt:lpstr>Реализация алгоритма</vt:lpstr>
      <vt:lpstr>Экспертная оценка показателей</vt:lpstr>
      <vt:lpstr>Вычисление коэффициентов относительной важности</vt:lpstr>
      <vt:lpstr>МЕТОДЫ СИСТЕМ ПОДДЕРЖКИ ПРИНЯТИЯ РЕШЕНИЙ В АЭС КМП</vt:lpstr>
      <vt:lpstr>Адаптация и реализация методов СППР в АЭС КМП</vt:lpstr>
      <vt:lpstr>Применение нечетких множеств и лингвистических переменных</vt:lpstr>
      <vt:lpstr>Презентация PowerPoint</vt:lpstr>
      <vt:lpstr>Оптимизация процессов приобретения  и представления экспертных знаний в системе</vt:lpstr>
      <vt:lpstr>Семантическая сеть выбора рекомендаций в АЭС КМП</vt:lpstr>
      <vt:lpstr>Продолжение</vt:lpstr>
      <vt:lpstr>Представление знаний на основе логических подходов для задачи выбора рекомендаций:</vt:lpstr>
      <vt:lpstr>Представление знаний на основе систем продукций для задачи выбора рекомендаций:</vt:lpstr>
      <vt:lpstr>Представление знаний в виде фреймов.   Каталог базовых проблем (фрагмент) АЭС «КМП», терапевтический профиль:  </vt:lpstr>
      <vt:lpstr>многокритериальный выбор решения</vt:lpstr>
      <vt:lpstr>Многокритериальный выбор</vt:lpstr>
      <vt:lpstr>Составляющие выбора </vt:lpstr>
      <vt:lpstr>Этапы решения задачи выбора</vt:lpstr>
      <vt:lpstr>   Структурный граф процесса    принятия решения</vt:lpstr>
      <vt:lpstr>Пример. Постановка задачи выбора</vt:lpstr>
      <vt:lpstr>Метод многокритериального выбора (анализ иерархий) </vt:lpstr>
      <vt:lpstr>продолжение </vt:lpstr>
      <vt:lpstr>Выбор и детализация критериев</vt:lpstr>
      <vt:lpstr>Структурный граф принятия решения</vt:lpstr>
      <vt:lpstr>Ранжирование и нормализация критериев</vt:lpstr>
      <vt:lpstr>Таблица фактических (экспертных) значений вариантов решений: </vt:lpstr>
      <vt:lpstr>Таблица нормализованных значений вариантов решений:</vt:lpstr>
      <vt:lpstr>Оценка вариантов решений </vt:lpstr>
      <vt:lpstr>Выбор  наилучшего варианта решения </vt:lpstr>
      <vt:lpstr>Применение методов СППР в критериальном анализе способствует</vt:lpstr>
      <vt:lpstr>Перечень используемых сокращений</vt:lpstr>
      <vt:lpstr>Благодарю за внимание!   т. каф. (384-3)-45-83-11 zhilina.ngiuv@yandex.ru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ИОМ НМИЦ 1с</dc:title>
  <dc:creator>Masha</dc:creator>
  <cp:lastModifiedBy>user1</cp:lastModifiedBy>
  <cp:revision>42</cp:revision>
  <dcterms:created xsi:type="dcterms:W3CDTF">2018-09-16T13:16:15Z</dcterms:created>
  <dcterms:modified xsi:type="dcterms:W3CDTF">2019-12-19T04:30:22Z</dcterms:modified>
</cp:coreProperties>
</file>