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6"/>
  </p:notesMasterIdLst>
  <p:sldIdLst>
    <p:sldId id="256" r:id="rId2"/>
    <p:sldId id="263" r:id="rId3"/>
    <p:sldId id="257" r:id="rId4"/>
    <p:sldId id="337" r:id="rId5"/>
    <p:sldId id="321" r:id="rId6"/>
    <p:sldId id="322" r:id="rId7"/>
    <p:sldId id="329" r:id="rId8"/>
    <p:sldId id="330" r:id="rId9"/>
    <p:sldId id="336" r:id="rId10"/>
    <p:sldId id="265" r:id="rId11"/>
    <p:sldId id="338" r:id="rId12"/>
    <p:sldId id="317" r:id="rId13"/>
    <p:sldId id="267" r:id="rId14"/>
    <p:sldId id="305" r:id="rId15"/>
    <p:sldId id="339" r:id="rId16"/>
    <p:sldId id="269" r:id="rId17"/>
    <p:sldId id="318" r:id="rId18"/>
    <p:sldId id="341" r:id="rId19"/>
    <p:sldId id="342" r:id="rId20"/>
    <p:sldId id="343" r:id="rId21"/>
    <p:sldId id="344" r:id="rId22"/>
    <p:sldId id="345" r:id="rId23"/>
    <p:sldId id="340" r:id="rId24"/>
    <p:sldId id="271" r:id="rId25"/>
    <p:sldId id="272" r:id="rId26"/>
    <p:sldId id="306" r:id="rId27"/>
    <p:sldId id="274" r:id="rId28"/>
    <p:sldId id="319" r:id="rId29"/>
    <p:sldId id="307" r:id="rId30"/>
    <p:sldId id="346" r:id="rId31"/>
    <p:sldId id="278" r:id="rId32"/>
    <p:sldId id="279" r:id="rId33"/>
    <p:sldId id="308" r:id="rId34"/>
    <p:sldId id="281" r:id="rId35"/>
    <p:sldId id="309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292" r:id="rId46"/>
    <p:sldId id="293" r:id="rId47"/>
    <p:sldId id="310" r:id="rId48"/>
    <p:sldId id="311" r:id="rId49"/>
    <p:sldId id="312" r:id="rId50"/>
    <p:sldId id="313" r:id="rId51"/>
    <p:sldId id="314" r:id="rId52"/>
    <p:sldId id="316" r:id="rId53"/>
    <p:sldId id="320" r:id="rId54"/>
    <p:sldId id="347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6" autoAdjust="0"/>
  </p:normalViewPr>
  <p:slideViewPr>
    <p:cSldViewPr>
      <p:cViewPr varScale="1">
        <p:scale>
          <a:sx n="98" d="100"/>
          <a:sy n="98" d="100"/>
        </p:scale>
        <p:origin x="11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4E391-1553-4B8B-8D20-B1F1E78A3FA2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1142B-B5F0-4525-BBE0-7397C9B6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70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508100-D6FD-4279-8EBD-26E63549B773}" type="slidenum">
              <a:rPr lang="ru-RU" smtClean="0"/>
              <a:pPr/>
              <a:t>46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254050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73606" y="1079025"/>
            <a:ext cx="7576850" cy="45719"/>
          </a:xfrm>
          <a:prstGeom prst="rect">
            <a:avLst/>
          </a:prstGeom>
          <a:solidFill>
            <a:srgbClr val="0F4C8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619672" y="2276872"/>
            <a:ext cx="6624736" cy="3816424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НАЗВАНИЕ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ТЕМЫ</a:t>
            </a:r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651571" y="332656"/>
            <a:ext cx="5190301" cy="738664"/>
            <a:chOff x="2731691" y="639489"/>
            <a:chExt cx="5190301" cy="738664"/>
          </a:xfrm>
        </p:grpSpPr>
        <p:sp>
          <p:nvSpPr>
            <p:cNvPr id="12" name="Прямоугольник 11"/>
            <p:cNvSpPr/>
            <p:nvPr userDrawn="1"/>
          </p:nvSpPr>
          <p:spPr>
            <a:xfrm>
              <a:off x="3349992" y="639489"/>
              <a:ext cx="4572000" cy="7386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МИНИСТЕРСТВО </a:t>
              </a:r>
            </a:p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ЗДРАВООХРАНЕНИЯ</a:t>
              </a:r>
            </a:p>
            <a:p>
              <a:r>
                <a:rPr lang="ru-RU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РОССИЙСКОЙ ФЕДЕРАЦИИ</a:t>
              </a:r>
              <a:endParaRPr lang="ru-RU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13" name="Picture 4" descr="F:\MZ\НМФО\знак\unnamed (1)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1691" y="665984"/>
              <a:ext cx="648072" cy="648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>
            <a:off x="1573606" y="1079025"/>
            <a:ext cx="7576850" cy="45719"/>
          </a:xfrm>
          <a:prstGeom prst="rect">
            <a:avLst/>
          </a:prstGeom>
          <a:solidFill>
            <a:srgbClr val="0F4C8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1651571" y="332656"/>
            <a:ext cx="5190301" cy="738664"/>
            <a:chOff x="2731691" y="639489"/>
            <a:chExt cx="5190301" cy="738664"/>
          </a:xfrm>
        </p:grpSpPr>
        <p:sp>
          <p:nvSpPr>
            <p:cNvPr id="10" name="Прямоугольник 9"/>
            <p:cNvSpPr/>
            <p:nvPr userDrawn="1"/>
          </p:nvSpPr>
          <p:spPr>
            <a:xfrm>
              <a:off x="3349992" y="639489"/>
              <a:ext cx="4572000" cy="7386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МИНИСТЕРСТВО </a:t>
              </a:r>
            </a:p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ЗДРАВООХРАНЕНИЯ</a:t>
              </a:r>
            </a:p>
            <a:p>
              <a:r>
                <a:rPr lang="ru-RU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РОССИЙСКОЙ ФЕДЕРАЦИИ</a:t>
              </a:r>
              <a:endParaRPr lang="ru-RU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14" name="Picture 4" descr="F:\MZ\НМФО\знак\unnamed (1)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1691" y="665984"/>
              <a:ext cx="648072" cy="648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033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70414" y="2060848"/>
            <a:ext cx="6862026" cy="2296038"/>
          </a:xfrm>
        </p:spPr>
        <p:txBody>
          <a:bodyPr anchor="ctr" anchorCtr="0">
            <a:normAutofit/>
          </a:bodyPr>
          <a:lstStyle>
            <a:lvl1pPr algn="l">
              <a:defRPr sz="4000" b="1" cap="all" baseline="0">
                <a:solidFill>
                  <a:schemeClr val="tx2"/>
                </a:solidFill>
              </a:defRPr>
            </a:lvl1pPr>
          </a:lstStyle>
          <a:p>
            <a:r>
              <a:rPr lang="ru-RU" dirty="0" smtClean="0"/>
              <a:t>ЗАГОЛОВОК РАЗДЕЛА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0596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70414" y="1961406"/>
            <a:ext cx="6790018" cy="2331690"/>
          </a:xfrm>
        </p:spPr>
        <p:txBody>
          <a:bodyPr anchor="ctr" anchorCtr="0">
            <a:normAutofit/>
          </a:bodyPr>
          <a:lstStyle>
            <a:lvl1pPr algn="l">
              <a:defRPr sz="3200" b="1" cap="none" baseline="0">
                <a:solidFill>
                  <a:schemeClr val="tx2"/>
                </a:solidFill>
              </a:defRPr>
            </a:lvl1pPr>
          </a:lstStyle>
          <a:p>
            <a:r>
              <a:rPr lang="ru-RU" dirty="0" smtClean="0"/>
              <a:t>Заголовок подраздела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8774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РУКТУРА УЧЕБНОГО СОДЕ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2000" y="116632"/>
            <a:ext cx="7920000" cy="1143000"/>
          </a:xfrm>
        </p:spPr>
        <p:txBody>
          <a:bodyPr/>
          <a:lstStyle>
            <a:lvl1pPr algn="ctr">
              <a:defRPr b="0" cap="all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1556792"/>
            <a:ext cx="7920000" cy="4824536"/>
          </a:xfrm>
        </p:spPr>
        <p:txBody>
          <a:bodyPr wrap="none">
            <a:noAutofit/>
          </a:bodyPr>
          <a:lstStyle>
            <a:lvl1pPr marL="432000" indent="-432000" algn="just">
              <a:spcBef>
                <a:spcPts val="600"/>
              </a:spcBef>
              <a:spcAft>
                <a:spcPts val="1200"/>
              </a:spcAft>
              <a:buClrTx/>
              <a:buFont typeface="+mj-lt"/>
              <a:buAutoNum type="arabicPeriod"/>
              <a:defRPr sz="1800" b="0">
                <a:solidFill>
                  <a:schemeClr val="tx1"/>
                </a:solidFill>
              </a:defRPr>
            </a:lvl1pPr>
            <a:lvl2pPr marL="790575" indent="-358775" algn="just">
              <a:spcBef>
                <a:spcPts val="200"/>
              </a:spcBef>
              <a:spcAft>
                <a:spcPts val="1200"/>
              </a:spcAft>
              <a:buClrTx/>
              <a:buFont typeface="+mj-lt"/>
              <a:buAutoNum type="arabicPeriod"/>
              <a:defRPr sz="1800">
                <a:solidFill>
                  <a:schemeClr val="tx1"/>
                </a:solidFill>
              </a:defRPr>
            </a:lvl2pPr>
            <a:lvl3pPr marL="1152000" indent="-358775" algn="just">
              <a:spcBef>
                <a:spcPts val="50"/>
              </a:spcBef>
              <a:spcAft>
                <a:spcPts val="1200"/>
              </a:spcAft>
              <a:buClrTx/>
              <a:buFont typeface="+mj-lt"/>
              <a:buAutoNum type="arabicPeriod"/>
              <a:defRPr sz="1800">
                <a:solidFill>
                  <a:schemeClr val="tx1"/>
                </a:solidFill>
              </a:defRPr>
            </a:lvl3pPr>
            <a:lvl4pPr marL="1481138" indent="-457200">
              <a:buClr>
                <a:schemeClr val="accent1"/>
              </a:buClr>
              <a:buFont typeface="+mj-lt"/>
              <a:buAutoNum type="arabicPeriod"/>
              <a:defRPr sz="2000"/>
            </a:lvl4pPr>
            <a:lvl5pPr marL="1752600" indent="-457200">
              <a:buClr>
                <a:schemeClr val="accent1"/>
              </a:buClr>
              <a:buFont typeface="+mj-lt"/>
              <a:buAutoNum type="arabicPeriod"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66205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00" y="116632"/>
            <a:ext cx="7920000" cy="1143000"/>
          </a:xfrm>
        </p:spPr>
        <p:txBody>
          <a:bodyPr>
            <a:normAutofit/>
          </a:bodyPr>
          <a:lstStyle>
            <a:lvl1pPr algn="ctr"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1484784"/>
            <a:ext cx="7920000" cy="4641379"/>
          </a:xfrm>
        </p:spPr>
        <p:txBody>
          <a:bodyPr>
            <a:normAutofit/>
          </a:bodyPr>
          <a:lstStyle>
            <a:lvl1pPr algn="just">
              <a:spcBef>
                <a:spcPts val="0"/>
              </a:spcBef>
              <a:spcAft>
                <a:spcPts val="1200"/>
              </a:spcAft>
              <a:defRPr sz="1800" b="0"/>
            </a:lvl1pPr>
            <a:lvl2pPr algn="just">
              <a:spcBef>
                <a:spcPts val="0"/>
              </a:spcBef>
              <a:spcAft>
                <a:spcPts val="1200"/>
              </a:spcAft>
              <a:buClrTx/>
              <a:defRPr sz="1800" b="0"/>
            </a:lvl2pPr>
            <a:lvl3pPr marL="990600" indent="-228600" algn="just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§"/>
              <a:defRPr sz="1800" b="0"/>
            </a:lvl3pPr>
            <a:lvl4pPr marL="1252538" indent="-228600" algn="just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Ø"/>
              <a:defRPr sz="1800" b="0"/>
            </a:lvl4pPr>
            <a:lvl5pPr marL="1524000" indent="-228600" algn="just">
              <a:spcBef>
                <a:spcPts val="0"/>
              </a:spcBef>
              <a:spcAft>
                <a:spcPts val="1200"/>
              </a:spcAft>
              <a:buClrTx/>
              <a:defRPr sz="1800" b="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805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1800" b="0"/>
            </a:lvl1pPr>
            <a:lvl2pPr>
              <a:spcBef>
                <a:spcPts val="0"/>
              </a:spcBef>
              <a:spcAft>
                <a:spcPts val="1200"/>
              </a:spcAft>
              <a:buClrTx/>
              <a:defRPr sz="1800"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buClrTx/>
              <a:defRPr sz="1800">
                <a:solidFill>
                  <a:schemeClr val="tx1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800" b="0"/>
            </a:lvl1pPr>
            <a:lvl2pPr>
              <a:spcBef>
                <a:spcPts val="0"/>
              </a:spcBef>
              <a:spcAft>
                <a:spcPts val="1200"/>
              </a:spcAft>
              <a:buClrTx/>
              <a:defRPr sz="1800"/>
            </a:lvl2pPr>
            <a:lvl3pPr>
              <a:spcBef>
                <a:spcPts val="0"/>
              </a:spcBef>
              <a:spcAft>
                <a:spcPts val="1200"/>
              </a:spcAft>
              <a:buClrTx/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94636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357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8A2A1-04AC-418C-B7D0-EF1E7A4662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65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86434D9-D07D-4AFE-AD4B-78E807E92CD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2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8229600" cy="464137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-36511" y="6688723"/>
            <a:ext cx="9177336" cy="196661"/>
            <a:chOff x="-36511" y="6669360"/>
            <a:chExt cx="9177336" cy="196661"/>
          </a:xfrm>
        </p:grpSpPr>
        <p:sp>
          <p:nvSpPr>
            <p:cNvPr id="5" name="Прямоугольник 4"/>
            <p:cNvSpPr/>
            <p:nvPr userDrawn="1"/>
          </p:nvSpPr>
          <p:spPr>
            <a:xfrm>
              <a:off x="-36511" y="6669360"/>
              <a:ext cx="9177336" cy="196661"/>
            </a:xfrm>
            <a:prstGeom prst="rect">
              <a:avLst/>
            </a:prstGeom>
            <a:solidFill>
              <a:srgbClr val="0F4C8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1753055" y="6669360"/>
              <a:ext cx="6065812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100" kern="1200" spc="170" baseline="0" dirty="0" smtClean="0">
                  <a:solidFill>
                    <a:schemeClr val="bg1"/>
                  </a:solidFill>
                  <a:effectLst/>
                  <a:latin typeface="Arial" pitchFamily="34" charset="0"/>
                  <a:ea typeface="+mn-ea"/>
                  <a:cs typeface="Arial" pitchFamily="34" charset="0"/>
                </a:rPr>
                <a:t>НЕПРЕРЫВНОЕ ОБРАЗОВАНИЕ СПЕЦИАЛИСТОВ ЗДРАВООХРАНЕНИЯ</a:t>
              </a:r>
              <a:endParaRPr lang="ru-RU" sz="1100" kern="1200" spc="170" baseline="0" dirty="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pic>
          <p:nvPicPr>
            <p:cNvPr id="1026" name="Picture 2" descr="C:\Users\zakharova_mm\Desktop\Н О С З\белая стрелка.png"/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8366" y="6684149"/>
              <a:ext cx="342900" cy="13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Users\zakharova_mm\Desktop\Н О С З\белая стрелка.png"/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2774" y="6684149"/>
              <a:ext cx="342900" cy="13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0678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0" kern="1200">
          <a:solidFill>
            <a:srgbClr val="0F4C8B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1080000" rtl="0" eaLnBrk="1" latinLnBrk="0" hangingPunct="1">
        <a:spcBef>
          <a:spcPct val="20000"/>
        </a:spcBef>
        <a:buClrTx/>
        <a:buFont typeface="Wingdings" pitchFamily="2" charset="2"/>
        <a:buChar char="q"/>
        <a:tabLst>
          <a:tab pos="54000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mailto:zhilina.ngiuv@yandex.ru" TargetMode="External"/><Relationship Id="rId2" Type="http://schemas.openxmlformats.org/officeDocument/2006/relationships/hyperlink" Target="mailto:g79039417535@yandex.ru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709" y="1119840"/>
            <a:ext cx="7495291" cy="939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36912"/>
            <a:ext cx="6624736" cy="3456384"/>
          </a:xfrm>
        </p:spPr>
        <p:txBody>
          <a:bodyPr>
            <a:normAutofit fontScale="90000"/>
          </a:bodyPr>
          <a:lstStyle/>
          <a:p>
            <a:r>
              <a:rPr lang="ru-RU" dirty="0"/>
              <a:t>ПОВЫШЕНИЕ ДОСТУПНОСТИ КАЧЕСТВЕННОЙ  МЕДИЦИНСКОЙ ПОМОЩИ</a:t>
            </a:r>
            <a:br>
              <a:rPr lang="ru-RU" dirty="0"/>
            </a:br>
            <a:r>
              <a:rPr lang="ru-RU" dirty="0"/>
              <a:t>ГРАЖДАНАМ    НА РЕГИОНАЛЬНОМ УРОВНЕ</a:t>
            </a:r>
          </a:p>
        </p:txBody>
      </p:sp>
    </p:spTree>
    <p:extLst>
      <p:ext uri="{BB962C8B-B14F-4D97-AF65-F5344CB8AC3E}">
        <p14:creationId xmlns:p14="http://schemas.microsoft.com/office/powerpoint/2010/main" val="78901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98008" y="260648"/>
            <a:ext cx="7920000" cy="1143000"/>
          </a:xfrm>
        </p:spPr>
        <p:txBody>
          <a:bodyPr/>
          <a:lstStyle/>
          <a:p>
            <a:pPr eaLnBrk="1" hangingPunct="1"/>
            <a:r>
              <a:rPr lang="ru-RU" sz="3200" dirty="0" smtClean="0"/>
              <a:t>Характеристики доступности медицинской помощи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12000" y="1700808"/>
            <a:ext cx="7920000" cy="4641379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Aft>
                <a:spcPts val="0"/>
              </a:spcAft>
            </a:pPr>
            <a:r>
              <a:rPr lang="ru-RU" b="1" dirty="0" smtClean="0"/>
              <a:t>Доступность медицинской помощи имеет объективные параметры и  характеристики такие как:</a:t>
            </a:r>
          </a:p>
          <a:p>
            <a:pPr eaLnBrk="1" hangingPunct="1">
              <a:lnSpc>
                <a:spcPct val="120000"/>
              </a:lnSpc>
              <a:spcAft>
                <a:spcPts val="0"/>
              </a:spcAft>
            </a:pPr>
            <a:endParaRPr lang="ru-RU" b="1" dirty="0" smtClean="0"/>
          </a:p>
          <a:p>
            <a:pPr eaLnBrk="1" hangingPunct="1">
              <a:lnSpc>
                <a:spcPct val="120000"/>
              </a:lnSpc>
              <a:spcAft>
                <a:spcPts val="0"/>
              </a:spcAft>
              <a:buFontTx/>
              <a:buNone/>
            </a:pPr>
            <a:r>
              <a:rPr lang="ru-RU" b="1" dirty="0" smtClean="0"/>
              <a:t>- материально-техническую оснащенность;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b="1" dirty="0" smtClean="0"/>
              <a:t>- финансовую обеспеченность;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b="1" dirty="0" smtClean="0"/>
              <a:t>- информационную  обеспеченность;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b="1" dirty="0" smtClean="0"/>
              <a:t>- временные параметры;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b="1" dirty="0" smtClean="0"/>
              <a:t>- современные технологические методики;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b="1" dirty="0" smtClean="0"/>
              <a:t>- этические аспекты    и др. </a:t>
            </a:r>
          </a:p>
        </p:txBody>
      </p:sp>
    </p:spTree>
    <p:extLst>
      <p:ext uri="{BB962C8B-B14F-4D97-AF65-F5344CB8AC3E}">
        <p14:creationId xmlns:p14="http://schemas.microsoft.com/office/powerpoint/2010/main" val="133777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Факторы, влияющие на </a:t>
            </a:r>
            <a:r>
              <a:rPr lang="ru-RU" dirty="0" smtClean="0"/>
              <a:t>здоровье населения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038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Факторы, влияющие на здоровье</a:t>
            </a:r>
            <a:endParaRPr lang="ru-RU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32" t="24426" r="18994" b="31064"/>
          <a:stretch>
            <a:fillRect/>
          </a:stretch>
        </p:blipFill>
        <p:spPr bwMode="auto">
          <a:xfrm>
            <a:off x="611560" y="1412875"/>
            <a:ext cx="8064896" cy="488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386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619250" y="333375"/>
            <a:ext cx="5113338" cy="920750"/>
          </a:xfrm>
          <a:prstGeom prst="rect">
            <a:avLst/>
          </a:prstGeom>
          <a:noFill/>
          <a:ln>
            <a:noFill/>
          </a:ln>
          <a:effectLst>
            <a:outerShdw dist="38100" algn="ctr" rotWithShape="0">
              <a:schemeClr val="accent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dirty="0">
                <a:solidFill>
                  <a:schemeClr val="tx2"/>
                </a:solidFill>
              </a:rPr>
              <a:t>Структура и динамика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dirty="0">
                <a:solidFill>
                  <a:schemeClr val="tx2"/>
                </a:solidFill>
              </a:rPr>
              <a:t>городской популяции:</a:t>
            </a:r>
            <a:endParaRPr lang="ru-RU" dirty="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276600" y="1268413"/>
            <a:ext cx="3816350" cy="4608512"/>
          </a:xfrm>
          <a:prstGeom prst="rect">
            <a:avLst/>
          </a:prstGeom>
          <a:solidFill>
            <a:srgbClr val="05258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132138" y="1412875"/>
            <a:ext cx="3816350" cy="4608513"/>
          </a:xfrm>
          <a:prstGeom prst="rect">
            <a:avLst/>
          </a:prstGeom>
          <a:solidFill>
            <a:srgbClr val="0838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987675" y="1557338"/>
            <a:ext cx="3816350" cy="4608512"/>
          </a:xfrm>
          <a:prstGeom prst="rect">
            <a:avLst/>
          </a:prstGeom>
          <a:solidFill>
            <a:srgbClr val="2C61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843213" y="1700213"/>
            <a:ext cx="3816350" cy="4608512"/>
          </a:xfrm>
          <a:prstGeom prst="rect">
            <a:avLst/>
          </a:prstGeom>
          <a:solidFill>
            <a:srgbClr val="698FF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700338" y="1844675"/>
            <a:ext cx="3816350" cy="4608513"/>
          </a:xfrm>
          <a:prstGeom prst="rect">
            <a:avLst/>
          </a:prstGeom>
          <a:solidFill>
            <a:srgbClr val="A1B9F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555875" y="1989138"/>
            <a:ext cx="3816350" cy="4608512"/>
          </a:xfrm>
          <a:prstGeom prst="rect">
            <a:avLst/>
          </a:prstGeom>
          <a:solidFill>
            <a:srgbClr val="E0E8F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411413" y="2139950"/>
            <a:ext cx="3816350" cy="4183063"/>
          </a:xfrm>
          <a:prstGeom prst="rect">
            <a:avLst/>
          </a:prstGeom>
          <a:solidFill>
            <a:srgbClr val="F7F9FF"/>
          </a:solidFill>
          <a:ln w="9525">
            <a:solidFill>
              <a:srgbClr val="3333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2000" dirty="0" smtClean="0">
              <a:solidFill>
                <a:srgbClr val="2CAEB8"/>
              </a:solidFill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dirty="0" smtClean="0">
                <a:latin typeface="Tahoma" panose="020B0604030504040204" pitchFamily="34" charset="0"/>
              </a:rPr>
              <a:t>Беременность</a:t>
            </a:r>
            <a:endParaRPr lang="ru-RU" sz="2000" dirty="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600" dirty="0">
              <a:solidFill>
                <a:srgbClr val="2CAEB8"/>
              </a:solidFill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Ранний постнатальный период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600" dirty="0">
              <a:solidFill>
                <a:srgbClr val="2CAEB8"/>
              </a:solidFill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Дошкольный период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600" dirty="0">
              <a:solidFill>
                <a:srgbClr val="2CAEB8"/>
              </a:solidFill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Период школьного обучения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600" dirty="0">
              <a:solidFill>
                <a:srgbClr val="2CAEB8"/>
              </a:solidFill>
              <a:latin typeface="Tahoma" panose="020B0604030504040204" pitchFamily="34" charset="0"/>
            </a:endParaRPr>
          </a:p>
          <a:p>
            <a:pPr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Период профессионального</a:t>
            </a:r>
          </a:p>
          <a:p>
            <a:pPr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 обучения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800" dirty="0">
              <a:solidFill>
                <a:srgbClr val="2CAEB8"/>
              </a:solidFill>
              <a:latin typeface="Tahoma" panose="020B0604030504040204" pitchFamily="34" charset="0"/>
            </a:endParaRP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Трудоспособный период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 до 45 лет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800" dirty="0">
              <a:solidFill>
                <a:srgbClr val="2CAEB8"/>
              </a:solidFill>
              <a:latin typeface="Tahoma" panose="020B0604030504040204" pitchFamily="34" charset="0"/>
            </a:endParaRP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Трудоспособный период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 после 45 лет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endParaRPr lang="ru-RU" sz="1800" dirty="0">
              <a:solidFill>
                <a:srgbClr val="2CAEB8"/>
              </a:solidFill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Группа пожилых</a:t>
            </a:r>
          </a:p>
        </p:txBody>
      </p:sp>
      <p:sp>
        <p:nvSpPr>
          <p:cNvPr id="7178" name="AutoShape 10"/>
          <p:cNvSpPr>
            <a:spLocks/>
          </p:cNvSpPr>
          <p:nvPr/>
        </p:nvSpPr>
        <p:spPr bwMode="auto">
          <a:xfrm rot="2601267">
            <a:off x="6765897" y="5918277"/>
            <a:ext cx="287338" cy="884364"/>
          </a:xfrm>
          <a:prstGeom prst="rightBrace">
            <a:avLst>
              <a:gd name="adj1" fmla="val 33425"/>
              <a:gd name="adj2" fmla="val 50208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7019925" y="5995878"/>
            <a:ext cx="143986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Уровни</a:t>
            </a:r>
          </a:p>
          <a:p>
            <a:pPr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sz="2000" dirty="0">
                <a:latin typeface="Tahoma" panose="020B0604030504040204" pitchFamily="34" charset="0"/>
              </a:rPr>
              <a:t>адаптации</a:t>
            </a:r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2411413" y="2709863"/>
            <a:ext cx="3816350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2411413" y="3284538"/>
            <a:ext cx="3816350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2411413" y="3860800"/>
            <a:ext cx="3816350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411413" y="4437063"/>
            <a:ext cx="3816350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2411413" y="5011738"/>
            <a:ext cx="3816350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2411413" y="5588000"/>
            <a:ext cx="3816350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2411413" y="6164263"/>
            <a:ext cx="3816350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 rot="-5400000">
            <a:off x="-884237" y="4140200"/>
            <a:ext cx="445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2400" b="1">
                <a:latin typeface="Tahoma" panose="020B0604030504040204" pitchFamily="34" charset="0"/>
              </a:rPr>
              <a:t>Положительная миграция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 rot="-5400000">
            <a:off x="5293519" y="3212307"/>
            <a:ext cx="48148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2400" b="1">
                <a:latin typeface="Tahoma" panose="020B0604030504040204" pitchFamily="34" charset="0"/>
              </a:rPr>
              <a:t>Смерть. 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2400" b="1">
                <a:latin typeface="Tahoma" panose="020B0604030504040204" pitchFamily="34" charset="0"/>
              </a:rPr>
              <a:t>Отрицательная миграция</a:t>
            </a:r>
          </a:p>
        </p:txBody>
      </p:sp>
      <p:sp>
        <p:nvSpPr>
          <p:cNvPr id="39957" name="AutoShape 21"/>
          <p:cNvSpPr>
            <a:spLocks noChangeArrowheads="1"/>
          </p:cNvSpPr>
          <p:nvPr/>
        </p:nvSpPr>
        <p:spPr bwMode="auto">
          <a:xfrm>
            <a:off x="1692275" y="6381750"/>
            <a:ext cx="792163" cy="142875"/>
          </a:xfrm>
          <a:prstGeom prst="notchedRightArrow">
            <a:avLst>
              <a:gd name="adj1" fmla="val 50000"/>
              <a:gd name="adj2" fmla="val 138611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58" name="AutoShape 22"/>
          <p:cNvSpPr>
            <a:spLocks noChangeArrowheads="1"/>
          </p:cNvSpPr>
          <p:nvPr/>
        </p:nvSpPr>
        <p:spPr bwMode="auto">
          <a:xfrm>
            <a:off x="1692275" y="2349500"/>
            <a:ext cx="792163" cy="142875"/>
          </a:xfrm>
          <a:prstGeom prst="notchedRightArrow">
            <a:avLst>
              <a:gd name="adj1" fmla="val 50000"/>
              <a:gd name="adj2" fmla="val 138611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59" name="AutoShape 23"/>
          <p:cNvSpPr>
            <a:spLocks noChangeArrowheads="1"/>
          </p:cNvSpPr>
          <p:nvPr/>
        </p:nvSpPr>
        <p:spPr bwMode="auto">
          <a:xfrm>
            <a:off x="1692275" y="2924175"/>
            <a:ext cx="792163" cy="142875"/>
          </a:xfrm>
          <a:prstGeom prst="notchedRightArrow">
            <a:avLst>
              <a:gd name="adj1" fmla="val 50000"/>
              <a:gd name="adj2" fmla="val 138611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60" name="AutoShape 24"/>
          <p:cNvSpPr>
            <a:spLocks noChangeArrowheads="1"/>
          </p:cNvSpPr>
          <p:nvPr/>
        </p:nvSpPr>
        <p:spPr bwMode="auto">
          <a:xfrm>
            <a:off x="1692275" y="3500438"/>
            <a:ext cx="792163" cy="142875"/>
          </a:xfrm>
          <a:prstGeom prst="notchedRightArrow">
            <a:avLst>
              <a:gd name="adj1" fmla="val 50000"/>
              <a:gd name="adj2" fmla="val 138611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61" name="AutoShape 25"/>
          <p:cNvSpPr>
            <a:spLocks noChangeArrowheads="1"/>
          </p:cNvSpPr>
          <p:nvPr/>
        </p:nvSpPr>
        <p:spPr bwMode="auto">
          <a:xfrm>
            <a:off x="1692275" y="4076700"/>
            <a:ext cx="792163" cy="142875"/>
          </a:xfrm>
          <a:prstGeom prst="notchedRightArrow">
            <a:avLst>
              <a:gd name="adj1" fmla="val 50000"/>
              <a:gd name="adj2" fmla="val 138611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62" name="AutoShape 26"/>
          <p:cNvSpPr>
            <a:spLocks noChangeArrowheads="1"/>
          </p:cNvSpPr>
          <p:nvPr/>
        </p:nvSpPr>
        <p:spPr bwMode="auto">
          <a:xfrm>
            <a:off x="1692275" y="4652963"/>
            <a:ext cx="792163" cy="142875"/>
          </a:xfrm>
          <a:prstGeom prst="notchedRightArrow">
            <a:avLst>
              <a:gd name="adj1" fmla="val 50000"/>
              <a:gd name="adj2" fmla="val 138611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63" name="AutoShape 27"/>
          <p:cNvSpPr>
            <a:spLocks noChangeArrowheads="1"/>
          </p:cNvSpPr>
          <p:nvPr/>
        </p:nvSpPr>
        <p:spPr bwMode="auto">
          <a:xfrm>
            <a:off x="1692275" y="5229225"/>
            <a:ext cx="792163" cy="142875"/>
          </a:xfrm>
          <a:prstGeom prst="notchedRightArrow">
            <a:avLst>
              <a:gd name="adj1" fmla="val 50000"/>
              <a:gd name="adj2" fmla="val 138611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64" name="AutoShape 28"/>
          <p:cNvSpPr>
            <a:spLocks noChangeArrowheads="1"/>
          </p:cNvSpPr>
          <p:nvPr/>
        </p:nvSpPr>
        <p:spPr bwMode="auto">
          <a:xfrm>
            <a:off x="1692275" y="5805488"/>
            <a:ext cx="792163" cy="142875"/>
          </a:xfrm>
          <a:prstGeom prst="notchedRightArrow">
            <a:avLst>
              <a:gd name="adj1" fmla="val 50000"/>
              <a:gd name="adj2" fmla="val 138611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65" name="AutoShape 29"/>
          <p:cNvSpPr>
            <a:spLocks noChangeArrowheads="1"/>
          </p:cNvSpPr>
          <p:nvPr/>
        </p:nvSpPr>
        <p:spPr bwMode="auto">
          <a:xfrm rot="-2624099">
            <a:off x="6117316" y="5844281"/>
            <a:ext cx="1322896" cy="102939"/>
          </a:xfrm>
          <a:prstGeom prst="notchedRightArrow">
            <a:avLst>
              <a:gd name="adj1" fmla="val 50000"/>
              <a:gd name="adj2" fmla="val 267696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66" name="AutoShape 30"/>
          <p:cNvSpPr>
            <a:spLocks noChangeArrowheads="1"/>
          </p:cNvSpPr>
          <p:nvPr/>
        </p:nvSpPr>
        <p:spPr bwMode="auto">
          <a:xfrm rot="-2624099">
            <a:off x="6051683" y="5256011"/>
            <a:ext cx="1381686" cy="136248"/>
          </a:xfrm>
          <a:prstGeom prst="notchedRightArrow">
            <a:avLst>
              <a:gd name="adj1" fmla="val 50000"/>
              <a:gd name="adj2" fmla="val 267698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67" name="AutoShape 31"/>
          <p:cNvSpPr>
            <a:spLocks noChangeArrowheads="1"/>
          </p:cNvSpPr>
          <p:nvPr/>
        </p:nvSpPr>
        <p:spPr bwMode="auto">
          <a:xfrm rot="-2624099">
            <a:off x="5994390" y="4702742"/>
            <a:ext cx="1433576" cy="99790"/>
          </a:xfrm>
          <a:prstGeom prst="notchedRightArrow">
            <a:avLst>
              <a:gd name="adj1" fmla="val 50000"/>
              <a:gd name="adj2" fmla="val 267696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68" name="AutoShape 32"/>
          <p:cNvSpPr>
            <a:spLocks noChangeArrowheads="1"/>
          </p:cNvSpPr>
          <p:nvPr/>
        </p:nvSpPr>
        <p:spPr bwMode="auto">
          <a:xfrm rot="-2624099">
            <a:off x="6048937" y="4106175"/>
            <a:ext cx="1387178" cy="141988"/>
          </a:xfrm>
          <a:prstGeom prst="notchedRightArrow">
            <a:avLst>
              <a:gd name="adj1" fmla="val 50000"/>
              <a:gd name="adj2" fmla="val 267696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69" name="AutoShape 33"/>
          <p:cNvSpPr>
            <a:spLocks noChangeArrowheads="1"/>
          </p:cNvSpPr>
          <p:nvPr/>
        </p:nvSpPr>
        <p:spPr bwMode="auto">
          <a:xfrm rot="-2624099">
            <a:off x="5987685" y="3554496"/>
            <a:ext cx="1446985" cy="113804"/>
          </a:xfrm>
          <a:prstGeom prst="notchedRightArrow">
            <a:avLst>
              <a:gd name="adj1" fmla="val 50000"/>
              <a:gd name="adj2" fmla="val 267698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70" name="AutoShape 34"/>
          <p:cNvSpPr>
            <a:spLocks noChangeArrowheads="1"/>
          </p:cNvSpPr>
          <p:nvPr/>
        </p:nvSpPr>
        <p:spPr bwMode="auto">
          <a:xfrm rot="-2624099">
            <a:off x="6015346" y="2967131"/>
            <a:ext cx="1391662" cy="55982"/>
          </a:xfrm>
          <a:prstGeom prst="notchedRightArrow">
            <a:avLst>
              <a:gd name="adj1" fmla="val 50000"/>
              <a:gd name="adj2" fmla="val 267696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71" name="AutoShape 35"/>
          <p:cNvSpPr>
            <a:spLocks noChangeArrowheads="1"/>
          </p:cNvSpPr>
          <p:nvPr/>
        </p:nvSpPr>
        <p:spPr bwMode="auto">
          <a:xfrm rot="-2624099">
            <a:off x="6062748" y="2430833"/>
            <a:ext cx="1394535" cy="82300"/>
          </a:xfrm>
          <a:prstGeom prst="notchedRightArrow">
            <a:avLst>
              <a:gd name="adj1" fmla="val 50000"/>
              <a:gd name="adj2" fmla="val 267698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9972" name="AutoShape 36"/>
          <p:cNvSpPr>
            <a:spLocks noChangeArrowheads="1"/>
          </p:cNvSpPr>
          <p:nvPr/>
        </p:nvSpPr>
        <p:spPr bwMode="auto">
          <a:xfrm rot="-2624099">
            <a:off x="6067923" y="1913119"/>
            <a:ext cx="1384188" cy="93111"/>
          </a:xfrm>
          <a:prstGeom prst="notchedRightArrow">
            <a:avLst>
              <a:gd name="adj1" fmla="val 50000"/>
              <a:gd name="adj2" fmla="val 267698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323850" y="1557338"/>
            <a:ext cx="208756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1600" b="1">
                <a:latin typeface="Tahoma" panose="020B0604030504040204" pitchFamily="34" charset="0"/>
              </a:rPr>
              <a:t>Наиболее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1600" b="1">
                <a:latin typeface="Tahoma" panose="020B0604030504040204" pitchFamily="34" charset="0"/>
              </a:rPr>
              <a:t>адаптированные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6804025" y="692150"/>
            <a:ext cx="20891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1600" b="1">
                <a:latin typeface="Tahoma" panose="020B0604030504040204" pitchFamily="34" charset="0"/>
              </a:rPr>
              <a:t>Наименее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1600" b="1">
                <a:latin typeface="Tahoma" panose="020B0604030504040204" pitchFamily="34" charset="0"/>
              </a:rPr>
              <a:t>адаптированные</a:t>
            </a:r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>
            <a:off x="684213" y="1989138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208" name="Line 40"/>
          <p:cNvSpPr>
            <a:spLocks noChangeShapeType="1"/>
          </p:cNvSpPr>
          <p:nvPr/>
        </p:nvSpPr>
        <p:spPr bwMode="auto">
          <a:xfrm>
            <a:off x="2195513" y="198913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209" name="Line 41"/>
          <p:cNvSpPr>
            <a:spLocks noChangeShapeType="1"/>
          </p:cNvSpPr>
          <p:nvPr/>
        </p:nvSpPr>
        <p:spPr bwMode="auto">
          <a:xfrm flipH="1">
            <a:off x="7019925" y="1125538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210" name="Line 42"/>
          <p:cNvSpPr>
            <a:spLocks noChangeShapeType="1"/>
          </p:cNvSpPr>
          <p:nvPr/>
        </p:nvSpPr>
        <p:spPr bwMode="auto">
          <a:xfrm flipH="1">
            <a:off x="6588125" y="1125538"/>
            <a:ext cx="4318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7211" name="AutoShape 43"/>
          <p:cNvSpPr>
            <a:spLocks noChangeArrowheads="1"/>
          </p:cNvSpPr>
          <p:nvPr/>
        </p:nvSpPr>
        <p:spPr bwMode="auto">
          <a:xfrm>
            <a:off x="4140200" y="2636838"/>
            <a:ext cx="71438" cy="215900"/>
          </a:xfrm>
          <a:prstGeom prst="upDownArrow">
            <a:avLst>
              <a:gd name="adj1" fmla="val 50000"/>
              <a:gd name="adj2" fmla="val 6044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212" name="AutoShape 44"/>
          <p:cNvSpPr>
            <a:spLocks noChangeArrowheads="1"/>
          </p:cNvSpPr>
          <p:nvPr/>
        </p:nvSpPr>
        <p:spPr bwMode="auto">
          <a:xfrm>
            <a:off x="4140200" y="3141663"/>
            <a:ext cx="71438" cy="215900"/>
          </a:xfrm>
          <a:prstGeom prst="upDownArrow">
            <a:avLst>
              <a:gd name="adj1" fmla="val 50000"/>
              <a:gd name="adj2" fmla="val 6044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213" name="AutoShape 45"/>
          <p:cNvSpPr>
            <a:spLocks noChangeArrowheads="1"/>
          </p:cNvSpPr>
          <p:nvPr/>
        </p:nvSpPr>
        <p:spPr bwMode="auto">
          <a:xfrm>
            <a:off x="4140200" y="3716338"/>
            <a:ext cx="71438" cy="215900"/>
          </a:xfrm>
          <a:prstGeom prst="upDownArrow">
            <a:avLst>
              <a:gd name="adj1" fmla="val 50000"/>
              <a:gd name="adj2" fmla="val 6044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214" name="AutoShape 46"/>
          <p:cNvSpPr>
            <a:spLocks noChangeArrowheads="1"/>
          </p:cNvSpPr>
          <p:nvPr/>
        </p:nvSpPr>
        <p:spPr bwMode="auto">
          <a:xfrm>
            <a:off x="2555875" y="4365625"/>
            <a:ext cx="71438" cy="215900"/>
          </a:xfrm>
          <a:prstGeom prst="upDownArrow">
            <a:avLst>
              <a:gd name="adj1" fmla="val 50000"/>
              <a:gd name="adj2" fmla="val 6044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215" name="AutoShape 47"/>
          <p:cNvSpPr>
            <a:spLocks noChangeArrowheads="1"/>
          </p:cNvSpPr>
          <p:nvPr/>
        </p:nvSpPr>
        <p:spPr bwMode="auto">
          <a:xfrm>
            <a:off x="2555875" y="4868863"/>
            <a:ext cx="71438" cy="215900"/>
          </a:xfrm>
          <a:prstGeom prst="upDownArrow">
            <a:avLst>
              <a:gd name="adj1" fmla="val 50000"/>
              <a:gd name="adj2" fmla="val 6044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216" name="AutoShape 48"/>
          <p:cNvSpPr>
            <a:spLocks noChangeArrowheads="1"/>
          </p:cNvSpPr>
          <p:nvPr/>
        </p:nvSpPr>
        <p:spPr bwMode="auto">
          <a:xfrm>
            <a:off x="2555875" y="5516563"/>
            <a:ext cx="71438" cy="215900"/>
          </a:xfrm>
          <a:prstGeom prst="upDownArrow">
            <a:avLst>
              <a:gd name="adj1" fmla="val 50000"/>
              <a:gd name="adj2" fmla="val 6044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7217" name="AutoShape 49"/>
          <p:cNvSpPr>
            <a:spLocks noChangeArrowheads="1"/>
          </p:cNvSpPr>
          <p:nvPr/>
        </p:nvSpPr>
        <p:spPr bwMode="auto">
          <a:xfrm>
            <a:off x="2555875" y="6021388"/>
            <a:ext cx="71438" cy="215900"/>
          </a:xfrm>
          <a:prstGeom prst="upDownArrow">
            <a:avLst>
              <a:gd name="adj1" fmla="val 50000"/>
              <a:gd name="adj2" fmla="val 6044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val="206604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Определение потребности в основных видах </a:t>
            </a:r>
            <a:br>
              <a:rPr lang="ru-RU" dirty="0"/>
            </a:br>
            <a:r>
              <a:rPr lang="ru-RU" dirty="0"/>
              <a:t>медицинской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211319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Взаимодействие факторов и условий, влияющих на КМП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471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539552" y="0"/>
            <a:ext cx="8496498" cy="1484313"/>
          </a:xfrm>
        </p:spPr>
        <p:txBody>
          <a:bodyPr/>
          <a:lstStyle/>
          <a:p>
            <a:pPr marL="0" indent="0"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Схема взаимодействия факторов, условий, влияющих на доступность медицинской помощи</a:t>
            </a:r>
          </a:p>
        </p:txBody>
      </p:sp>
      <p:grpSp>
        <p:nvGrpSpPr>
          <p:cNvPr id="9219" name="Группа 19"/>
          <p:cNvGrpSpPr>
            <a:grpSpLocks/>
          </p:cNvGrpSpPr>
          <p:nvPr/>
        </p:nvGrpSpPr>
        <p:grpSpPr bwMode="auto">
          <a:xfrm>
            <a:off x="3643063" y="1515503"/>
            <a:ext cx="2771775" cy="3985185"/>
            <a:chOff x="3643065" y="1515633"/>
            <a:chExt cx="2772308" cy="3985410"/>
          </a:xfrm>
        </p:grpSpPr>
        <p:sp>
          <p:nvSpPr>
            <p:cNvPr id="17" name="Овал 16"/>
            <p:cNvSpPr/>
            <p:nvPr/>
          </p:nvSpPr>
          <p:spPr>
            <a:xfrm>
              <a:off x="3781454" y="3076793"/>
              <a:ext cx="2016513" cy="242425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Доступ-</a:t>
              </a:r>
              <a:r>
                <a:rPr lang="ru-RU" sz="2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ность</a:t>
              </a:r>
              <a:r>
                <a:rPr lang="ru-RU" sz="2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медицин-</a:t>
              </a:r>
              <a:r>
                <a:rPr lang="ru-RU" sz="2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ской</a:t>
              </a:r>
              <a:r>
                <a:rPr lang="ru-RU" sz="2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помощи</a:t>
              </a:r>
            </a:p>
          </p:txBody>
        </p:sp>
        <p:sp>
          <p:nvSpPr>
            <p:cNvPr id="2" name="Скругленный прямоугольник 1"/>
            <p:cNvSpPr/>
            <p:nvPr/>
          </p:nvSpPr>
          <p:spPr>
            <a:xfrm>
              <a:off x="3643065" y="1515633"/>
              <a:ext cx="2772308" cy="104463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Ответственность граждан за здоровье</a:t>
              </a:r>
            </a:p>
          </p:txBody>
        </p:sp>
      </p:grpSp>
      <p:cxnSp>
        <p:nvCxnSpPr>
          <p:cNvPr id="26" name="Прямая со стрелкой 25"/>
          <p:cNvCxnSpPr/>
          <p:nvPr/>
        </p:nvCxnSpPr>
        <p:spPr>
          <a:xfrm flipV="1">
            <a:off x="3403556" y="2708920"/>
            <a:ext cx="520372" cy="734815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  <a:effectLst>
            <a:glow rad="127000">
              <a:schemeClr val="accent5">
                <a:satMod val="175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 flipV="1">
            <a:off x="5663650" y="2708920"/>
            <a:ext cx="504056" cy="73481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  <a:effectLst>
            <a:glow rad="127000">
              <a:schemeClr val="accent5">
                <a:satMod val="175000"/>
              </a:schemeClr>
            </a:glow>
          </a:effectLst>
          <a:scene3d>
            <a:camera prst="orthographicFront">
              <a:rot lat="0" lon="0" rev="3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22" name="Группа 52"/>
          <p:cNvGrpSpPr>
            <a:grpSpLocks/>
          </p:cNvGrpSpPr>
          <p:nvPr/>
        </p:nvGrpSpPr>
        <p:grpSpPr bwMode="auto">
          <a:xfrm>
            <a:off x="240689" y="1979000"/>
            <a:ext cx="3754437" cy="4643438"/>
            <a:chOff x="26270" y="2025879"/>
            <a:chExt cx="3755328" cy="4643478"/>
          </a:xfrm>
          <a:solidFill>
            <a:schemeClr val="bg1">
              <a:lumMod val="85000"/>
            </a:schemeClr>
          </a:solidFill>
        </p:grpSpPr>
        <p:grpSp>
          <p:nvGrpSpPr>
            <p:cNvPr id="9236" name="Группа 38"/>
            <p:cNvGrpSpPr>
              <a:grpSpLocks/>
            </p:cNvGrpSpPr>
            <p:nvPr/>
          </p:nvGrpSpPr>
          <p:grpSpPr bwMode="auto">
            <a:xfrm>
              <a:off x="26270" y="2025879"/>
              <a:ext cx="3245886" cy="4643478"/>
              <a:chOff x="78046" y="2017364"/>
              <a:chExt cx="3245886" cy="4427917"/>
            </a:xfrm>
            <a:grpFill/>
          </p:grpSpPr>
          <p:grpSp>
            <p:nvGrpSpPr>
              <p:cNvPr id="9238" name="Группа 17"/>
              <p:cNvGrpSpPr>
                <a:grpSpLocks/>
              </p:cNvGrpSpPr>
              <p:nvPr/>
            </p:nvGrpSpPr>
            <p:grpSpPr bwMode="auto">
              <a:xfrm>
                <a:off x="78046" y="2047053"/>
                <a:ext cx="2902162" cy="4398228"/>
                <a:chOff x="78046" y="2047053"/>
                <a:chExt cx="2902162" cy="4398228"/>
              </a:xfrm>
              <a:grpFill/>
            </p:grpSpPr>
            <p:sp>
              <p:nvSpPr>
                <p:cNvPr id="9242" name="TextBox 3"/>
                <p:cNvSpPr txBox="1">
                  <a:spLocks noChangeArrowheads="1"/>
                </p:cNvSpPr>
                <p:nvPr/>
              </p:nvSpPr>
              <p:spPr bwMode="auto">
                <a:xfrm>
                  <a:off x="602670" y="2047053"/>
                  <a:ext cx="2356573" cy="911283"/>
                </a:xfrm>
                <a:prstGeom prst="rect">
                  <a:avLst/>
                </a:prstGeom>
                <a:grpFill/>
                <a:ln w="19050">
                  <a:solidFill>
                    <a:schemeClr val="accent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r" eaLnBrk="1" hangingPunct="1">
                    <a:lnSpc>
                      <a:spcPct val="85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ru-RU" sz="2200" b="1" i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Нормативно-правовое обеспечение</a:t>
                  </a:r>
                </a:p>
              </p:txBody>
            </p:sp>
            <p:sp>
              <p:nvSpPr>
                <p:cNvPr id="9243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611560" y="3075576"/>
                  <a:ext cx="2368648" cy="636871"/>
                </a:xfrm>
                <a:prstGeom prst="rect">
                  <a:avLst/>
                </a:prstGeom>
                <a:grpFill/>
                <a:ln w="19050">
                  <a:solidFill>
                    <a:schemeClr val="accent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r" eaLnBrk="1" hangingPunct="1">
                    <a:lnSpc>
                      <a:spcPct val="85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ru-RU" sz="2200" b="1" i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Система жизне-обеспечения</a:t>
                  </a:r>
                </a:p>
              </p:txBody>
            </p:sp>
            <p:sp>
              <p:nvSpPr>
                <p:cNvPr id="9244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596633" y="3891079"/>
                  <a:ext cx="2368648" cy="636871"/>
                </a:xfrm>
                <a:prstGeom prst="rect">
                  <a:avLst/>
                </a:prstGeom>
                <a:grpFill/>
                <a:ln w="19050">
                  <a:solidFill>
                    <a:schemeClr val="accent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r" eaLnBrk="1" hangingPunct="1">
                    <a:lnSpc>
                      <a:spcPct val="85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ru-RU" sz="2200" b="1" i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Экономический аспект</a:t>
                  </a:r>
                </a:p>
              </p:txBody>
            </p:sp>
            <p:sp>
              <p:nvSpPr>
                <p:cNvPr id="9245" name="TextBox 6"/>
                <p:cNvSpPr txBox="1">
                  <a:spLocks noChangeArrowheads="1"/>
                </p:cNvSpPr>
                <p:nvPr/>
              </p:nvSpPr>
              <p:spPr bwMode="auto">
                <a:xfrm>
                  <a:off x="598944" y="4695614"/>
                  <a:ext cx="2368648" cy="911283"/>
                </a:xfrm>
                <a:prstGeom prst="rect">
                  <a:avLst/>
                </a:prstGeom>
                <a:grpFill/>
                <a:ln w="19050">
                  <a:solidFill>
                    <a:schemeClr val="accent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r" eaLnBrk="1" hangingPunct="1">
                    <a:lnSpc>
                      <a:spcPct val="85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ru-RU" sz="2200" b="1" i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Адекватное информационное обеспечение</a:t>
                  </a:r>
                </a:p>
              </p:txBody>
            </p:sp>
            <p:sp>
              <p:nvSpPr>
                <p:cNvPr id="9246" name="TextBox 7"/>
                <p:cNvSpPr txBox="1">
                  <a:spLocks noChangeArrowheads="1"/>
                </p:cNvSpPr>
                <p:nvPr/>
              </p:nvSpPr>
              <p:spPr bwMode="auto">
                <a:xfrm>
                  <a:off x="617310" y="5777407"/>
                  <a:ext cx="2356574" cy="636871"/>
                </a:xfrm>
                <a:prstGeom prst="rect">
                  <a:avLst/>
                </a:prstGeom>
                <a:grpFill/>
                <a:ln w="19050">
                  <a:solidFill>
                    <a:schemeClr val="accent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r" eaLnBrk="1" hangingPunct="1">
                    <a:lnSpc>
                      <a:spcPct val="85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ru-RU" sz="2200" b="1" i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Мотивация участников</a:t>
                  </a: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 rot="16200000">
                  <a:off x="-1910969" y="4050000"/>
                  <a:ext cx="4384296" cy="406265"/>
                </a:xfrm>
                <a:prstGeom prst="rect">
                  <a:avLst/>
                </a:prstGeom>
                <a:grpFill/>
                <a:ln w="19050">
                  <a:solidFill>
                    <a:schemeClr val="accent1"/>
                  </a:solidFill>
                </a:ln>
                <a:scene3d>
                  <a:camera prst="orthographicFront">
                    <a:rot lat="0" lon="0" rev="0"/>
                  </a:camera>
                  <a:lightRig rig="threePt" dir="t"/>
                </a:scene3d>
              </p:spPr>
              <p:txBody>
                <a:bodyPr>
                  <a:spAutoFit/>
                </a:bodyPr>
                <a:lstStyle/>
                <a:p>
                  <a:pPr algn="ctr" eaLnBrk="1" fontAlgn="auto" hangingPunct="1">
                    <a:lnSpc>
                      <a:spcPct val="85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sz="2400" b="1" i="1" dirty="0">
                      <a:latin typeface="Times New Roman" pitchFamily="18" charset="0"/>
                      <a:cs typeface="Times New Roman" pitchFamily="18" charset="0"/>
                    </a:rPr>
                    <a:t>Государственное обеспечение</a:t>
                  </a:r>
                </a:p>
              </p:txBody>
            </p:sp>
          </p:grpSp>
          <p:sp>
            <p:nvSpPr>
              <p:cNvPr id="22" name="Левая фигурная скобка 21"/>
              <p:cNvSpPr/>
              <p:nvPr/>
            </p:nvSpPr>
            <p:spPr>
              <a:xfrm flipH="1">
                <a:off x="2980208" y="2017364"/>
                <a:ext cx="343724" cy="4384298"/>
              </a:xfrm>
              <a:prstGeom prst="leftBrace">
                <a:avLst>
                  <a:gd name="adj1" fmla="val 127197"/>
                  <a:gd name="adj2" fmla="val 49334"/>
                </a:avLst>
              </a:prstGeom>
              <a:grpFill/>
              <a:ln w="38100">
                <a:solidFill>
                  <a:schemeClr val="tx1"/>
                </a:solidFill>
              </a:ln>
              <a:effectLst>
                <a:glow rad="127000">
                  <a:schemeClr val="accent5">
                    <a:satMod val="175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cxnSp>
          <p:nvCxnSpPr>
            <p:cNvPr id="34" name="Прямая со стрелкой 33"/>
            <p:cNvCxnSpPr>
              <a:stCxn id="22" idx="1"/>
              <a:endCxn id="17" idx="2"/>
            </p:cNvCxnSpPr>
            <p:nvPr/>
          </p:nvCxnSpPr>
          <p:spPr>
            <a:xfrm flipV="1">
              <a:off x="3272156" y="4288685"/>
              <a:ext cx="509442" cy="5441"/>
            </a:xfrm>
            <a:prstGeom prst="straightConnector1">
              <a:avLst/>
            </a:prstGeom>
            <a:grpFill/>
            <a:ln w="31750">
              <a:solidFill>
                <a:schemeClr val="tx1"/>
              </a:solidFill>
              <a:headEnd type="stealth" w="med" len="lg"/>
              <a:tailEnd type="none" w="med" len="lg"/>
            </a:ln>
            <a:effectLst>
              <a:glow rad="127000">
                <a:srgbClr val="66FFFF"/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23" name="Группа 51"/>
          <p:cNvGrpSpPr>
            <a:grpSpLocks/>
          </p:cNvGrpSpPr>
          <p:nvPr/>
        </p:nvGrpSpPr>
        <p:grpSpPr bwMode="auto">
          <a:xfrm>
            <a:off x="5670046" y="2372848"/>
            <a:ext cx="3259138" cy="3810000"/>
            <a:chOff x="5808226" y="2491221"/>
            <a:chExt cx="3248333" cy="3810782"/>
          </a:xfrm>
        </p:grpSpPr>
        <p:grpSp>
          <p:nvGrpSpPr>
            <p:cNvPr id="9225" name="Группа 18"/>
            <p:cNvGrpSpPr>
              <a:grpSpLocks/>
            </p:cNvGrpSpPr>
            <p:nvPr/>
          </p:nvGrpSpPr>
          <p:grpSpPr bwMode="auto">
            <a:xfrm>
              <a:off x="6655235" y="2491221"/>
              <a:ext cx="2401324" cy="3810782"/>
              <a:chOff x="6655235" y="2293466"/>
              <a:chExt cx="2401324" cy="3810782"/>
            </a:xfrm>
          </p:grpSpPr>
          <p:sp>
            <p:nvSpPr>
              <p:cNvPr id="9230" name="TextBox 8"/>
              <p:cNvSpPr txBox="1">
                <a:spLocks noChangeArrowheads="1"/>
              </p:cNvSpPr>
              <p:nvPr/>
            </p:nvSpPr>
            <p:spPr bwMode="auto">
              <a:xfrm>
                <a:off x="6659470" y="2441134"/>
                <a:ext cx="1893938" cy="66847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ru-RU" sz="2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Истинные потребности</a:t>
                </a:r>
              </a:p>
            </p:txBody>
          </p:sp>
          <p:sp>
            <p:nvSpPr>
              <p:cNvPr id="9231" name="TextBox 9"/>
              <p:cNvSpPr txBox="1">
                <a:spLocks noChangeArrowheads="1"/>
              </p:cNvSpPr>
              <p:nvPr/>
            </p:nvSpPr>
            <p:spPr bwMode="auto">
              <a:xfrm>
                <a:off x="6659470" y="3228696"/>
                <a:ext cx="1893938" cy="66688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ru-RU" sz="2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Выявление проблем</a:t>
                </a:r>
              </a:p>
            </p:txBody>
          </p:sp>
          <p:sp>
            <p:nvSpPr>
              <p:cNvPr id="9232" name="TextBox 10"/>
              <p:cNvSpPr txBox="1">
                <a:spLocks noChangeArrowheads="1"/>
              </p:cNvSpPr>
              <p:nvPr/>
            </p:nvSpPr>
            <p:spPr bwMode="auto">
              <a:xfrm>
                <a:off x="6654724" y="4005142"/>
                <a:ext cx="1893937" cy="66847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ru-RU" sz="2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Медицинские технологии</a:t>
                </a:r>
              </a:p>
            </p:txBody>
          </p:sp>
          <p:sp>
            <p:nvSpPr>
              <p:cNvPr id="9233" name="TextBox 11"/>
              <p:cNvSpPr txBox="1">
                <a:spLocks noChangeArrowheads="1"/>
              </p:cNvSpPr>
              <p:nvPr/>
            </p:nvSpPr>
            <p:spPr bwMode="auto">
              <a:xfrm>
                <a:off x="6659470" y="5596144"/>
                <a:ext cx="1893938" cy="38107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ru-RU" sz="2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Мониторинг</a:t>
                </a:r>
              </a:p>
            </p:txBody>
          </p:sp>
          <p:sp>
            <p:nvSpPr>
              <p:cNvPr id="9234" name="TextBox 12"/>
              <p:cNvSpPr txBox="1">
                <a:spLocks noChangeArrowheads="1"/>
              </p:cNvSpPr>
              <p:nvPr/>
            </p:nvSpPr>
            <p:spPr bwMode="auto">
              <a:xfrm>
                <a:off x="6659470" y="4783177"/>
                <a:ext cx="1893938" cy="66688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ru-RU" sz="2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Организация и управление</a:t>
                </a:r>
              </a:p>
            </p:txBody>
          </p:sp>
          <p:sp>
            <p:nvSpPr>
              <p:cNvPr id="9235" name="TextBox 14"/>
              <p:cNvSpPr txBox="1">
                <a:spLocks noChangeArrowheads="1"/>
              </p:cNvSpPr>
              <p:nvPr/>
            </p:nvSpPr>
            <p:spPr bwMode="auto">
              <a:xfrm rot="5400000">
                <a:off x="6947850" y="3995539"/>
                <a:ext cx="3810782" cy="40663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8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ru-RU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Система охраны здоровья</a:t>
                </a:r>
              </a:p>
            </p:txBody>
          </p:sp>
        </p:grpSp>
        <p:sp>
          <p:nvSpPr>
            <p:cNvPr id="24" name="Левая фигурная скобка 23"/>
            <p:cNvSpPr/>
            <p:nvPr/>
          </p:nvSpPr>
          <p:spPr>
            <a:xfrm>
              <a:off x="6333891" y="2639678"/>
              <a:ext cx="321344" cy="3534530"/>
            </a:xfrm>
            <a:prstGeom prst="leftBrace">
              <a:avLst>
                <a:gd name="adj1" fmla="val 174828"/>
                <a:gd name="adj2" fmla="val 50485"/>
              </a:avLst>
            </a:prstGeom>
            <a:ln w="38100">
              <a:solidFill>
                <a:schemeClr val="tx1"/>
              </a:solidFill>
            </a:ln>
            <a:effectLst>
              <a:glow rad="127000">
                <a:schemeClr val="accent5">
                  <a:satMod val="175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37" name="Прямая со стрелкой 36"/>
            <p:cNvCxnSpPr>
              <a:endCxn id="24" idx="1"/>
            </p:cNvCxnSpPr>
            <p:nvPr/>
          </p:nvCxnSpPr>
          <p:spPr>
            <a:xfrm>
              <a:off x="5808226" y="4420611"/>
              <a:ext cx="525665" cy="3474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stealth" w="med" len="lg"/>
              <a:tailEnd type="stealth" w="med" len="lg"/>
            </a:ln>
            <a:effectLst>
              <a:glow rad="127000">
                <a:srgbClr val="66FFFF"/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Прямая со стрелкой 45"/>
          <p:cNvCxnSpPr/>
          <p:nvPr/>
        </p:nvCxnSpPr>
        <p:spPr>
          <a:xfrm>
            <a:off x="4789487" y="2583553"/>
            <a:ext cx="0" cy="492774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med" len="lg"/>
          </a:ln>
          <a:effectLst>
            <a:glow rad="127000">
              <a:schemeClr val="accent5">
                <a:satMod val="175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65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Взаимодействие человека с внешней средой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Сегодня взаимоотношения человека с внешней средой характеризуется все возрастающей степенью устойчивого неравновесия, которое поддерживается постоянным напряжением адаптационного процесса.</a:t>
            </a:r>
          </a:p>
          <a:p>
            <a:pPr>
              <a:lnSpc>
                <a:spcPct val="150000"/>
              </a:lnSpc>
            </a:pPr>
            <a:r>
              <a:rPr lang="ru-RU" b="1" dirty="0"/>
              <a:t>Адаптация</a:t>
            </a:r>
            <a:r>
              <a:rPr lang="ru-RU" dirty="0"/>
              <a:t> - это динамический </a:t>
            </a:r>
            <a:r>
              <a:rPr lang="ru-RU" b="1" dirty="0"/>
              <a:t>процесс</a:t>
            </a:r>
            <a:r>
              <a:rPr lang="ru-RU" dirty="0"/>
              <a:t> приспособления биосистемы к меняющимся условиям среды (т.е. изменение биосистемы  во времени, обеспечивающее ее жизнедеятельность в данных условиях).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050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518814" y="188640"/>
            <a:ext cx="8604448" cy="914400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Оценка взаимодействия внутренних показателей поликлиники</a:t>
            </a:r>
          </a:p>
        </p:txBody>
      </p:sp>
      <p:graphicFrame>
        <p:nvGraphicFramePr>
          <p:cNvPr id="6915" name="Group 77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55724"/>
              </p:ext>
            </p:extLst>
          </p:nvPr>
        </p:nvGraphicFramePr>
        <p:xfrm>
          <a:off x="1187623" y="1412776"/>
          <a:ext cx="7560844" cy="4925773"/>
        </p:xfrm>
        <a:graphic>
          <a:graphicData uri="http://schemas.openxmlformats.org/drawingml/2006/table">
            <a:tbl>
              <a:tblPr/>
              <a:tblGrid>
                <a:gridCol w="3654404"/>
                <a:gridCol w="504056"/>
                <a:gridCol w="567064"/>
                <a:gridCol w="567064"/>
                <a:gridCol w="567064"/>
                <a:gridCol w="567064"/>
                <a:gridCol w="567064"/>
                <a:gridCol w="567064"/>
              </a:tblGrid>
              <a:tr h="48737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Показатели поликлиники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Показатели поликлиники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19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(А)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(Б)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(В)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(Г)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(Е)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(Ж)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9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А. Число посещений на 1 жителя</a:t>
                      </a: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х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9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Б. Укомплектованность участковыми врачами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х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+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В.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Участковость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на приеме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х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Г. Объем помощи на дому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х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Д. Участковость на дому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х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9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Е. Процент консультаций специалистов на дому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+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х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Ж. Охват диспансеризацией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+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 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х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73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sz="3200" dirty="0"/>
              <a:t>Оценка взаимодействия внутренних и внешних показателей поликлиники</a:t>
            </a:r>
          </a:p>
        </p:txBody>
      </p:sp>
      <p:graphicFrame>
        <p:nvGraphicFramePr>
          <p:cNvPr id="26785" name="Group 16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0923301"/>
              </p:ext>
            </p:extLst>
          </p:nvPr>
        </p:nvGraphicFramePr>
        <p:xfrm>
          <a:off x="611560" y="1700808"/>
          <a:ext cx="8164016" cy="3922395"/>
        </p:xfrm>
        <a:graphic>
          <a:graphicData uri="http://schemas.openxmlformats.org/drawingml/2006/table">
            <a:tbl>
              <a:tblPr/>
              <a:tblGrid>
                <a:gridCol w="1836327"/>
                <a:gridCol w="1360669"/>
                <a:gridCol w="2381171"/>
                <a:gridCol w="1292925"/>
                <a:gridCol w="1292924"/>
              </a:tblGrid>
              <a:tr h="51435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Внутренние показатели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Внешние показатели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6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 лиц старше 60 лет среди населения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 жителей района деятельности обслуж. ведомст. учрежд.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Обеспе-ченность коечным фондом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 сельских жителей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Число посещений на 1 жителя</a:t>
                      </a: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Объем помощи на дому</a:t>
                      </a: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сельских жителей на приеме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48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учебного содержания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ru-RU" dirty="0" smtClean="0"/>
              <a:t>Доступность и качество медицинской помощи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/>
              <a:t>	</a:t>
            </a:r>
            <a:r>
              <a:rPr lang="ru-RU" dirty="0" smtClean="0"/>
              <a:t>1.1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/>
              <a:t>Объективные характеристики качества медицинской </a:t>
            </a:r>
            <a:endParaRPr lang="ru-RU" dirty="0" smtClean="0"/>
          </a:p>
          <a:p>
            <a:pPr marL="0" indent="0">
              <a:spcAft>
                <a:spcPts val="0"/>
              </a:spcAft>
              <a:buNone/>
            </a:pPr>
            <a:r>
              <a:rPr lang="ru-RU" dirty="0"/>
              <a:t>	</a:t>
            </a:r>
            <a:r>
              <a:rPr lang="ru-RU" dirty="0" smtClean="0"/>
              <a:t>помощи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/>
              <a:t>	</a:t>
            </a:r>
            <a:r>
              <a:rPr lang="ru-RU" dirty="0" smtClean="0"/>
              <a:t>1.2 Факторы</a:t>
            </a:r>
            <a:r>
              <a:rPr lang="ru-RU" dirty="0"/>
              <a:t>, влияющие на здоровье населения</a:t>
            </a:r>
            <a:endParaRPr lang="ru-RU" dirty="0" smtClean="0"/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/>
              <a:t>2</a:t>
            </a:r>
            <a:r>
              <a:rPr lang="ru-RU" dirty="0"/>
              <a:t>. Определение потребности в основных видах медицинской </a:t>
            </a:r>
            <a:r>
              <a:rPr lang="ru-RU" dirty="0" smtClean="0"/>
              <a:t>помощи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/>
              <a:t>	</a:t>
            </a:r>
            <a:r>
              <a:rPr lang="ru-RU" dirty="0" smtClean="0"/>
              <a:t>2.1 </a:t>
            </a:r>
            <a:r>
              <a:rPr lang="ru-RU" dirty="0">
                <a:cs typeface="Times New Roman" panose="02020603050405020304" pitchFamily="18" charset="0"/>
              </a:rPr>
              <a:t>Взаимодействие факторов и условий, влияющих на </a:t>
            </a:r>
            <a:r>
              <a:rPr lang="ru-RU" dirty="0" smtClean="0">
                <a:cs typeface="Times New Roman" panose="02020603050405020304" pitchFamily="18" charset="0"/>
              </a:rPr>
              <a:t>КМП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cs typeface="Times New Roman" panose="02020603050405020304" pitchFamily="18" charset="0"/>
              </a:rPr>
              <a:t>	</a:t>
            </a:r>
            <a:r>
              <a:rPr lang="ru-RU" dirty="0" smtClean="0">
                <a:cs typeface="Times New Roman" panose="02020603050405020304" pitchFamily="18" charset="0"/>
              </a:rPr>
              <a:t>2.2 </a:t>
            </a:r>
            <a:r>
              <a:rPr lang="ru-RU" dirty="0" smtClean="0"/>
              <a:t>Гарантии </a:t>
            </a:r>
            <a:r>
              <a:rPr lang="ru-RU" dirty="0"/>
              <a:t>доступности медицинской помощи</a:t>
            </a:r>
          </a:p>
          <a:p>
            <a:pPr>
              <a:spcAft>
                <a:spcPts val="0"/>
              </a:spcAft>
              <a:buNone/>
            </a:pPr>
            <a:r>
              <a:rPr lang="ru-RU" dirty="0"/>
              <a:t>3. Выявление и анализ проблем </a:t>
            </a:r>
          </a:p>
          <a:p>
            <a:pPr>
              <a:spcAft>
                <a:spcPts val="0"/>
              </a:spcAft>
              <a:buNone/>
            </a:pPr>
            <a:r>
              <a:rPr lang="ru-RU" dirty="0"/>
              <a:t>4. Принятие управленческих решений </a:t>
            </a:r>
          </a:p>
          <a:p>
            <a:pPr>
              <a:spcAft>
                <a:spcPts val="0"/>
              </a:spcAft>
              <a:buNone/>
            </a:pPr>
            <a:r>
              <a:rPr lang="ru-RU" dirty="0"/>
              <a:t>5. Основные действия по  обеспечению доступности медицинской </a:t>
            </a:r>
            <a:endParaRPr lang="ru-RU" dirty="0" smtClean="0"/>
          </a:p>
          <a:p>
            <a:pPr>
              <a:spcAft>
                <a:spcPts val="0"/>
              </a:spcAft>
              <a:buNone/>
            </a:pPr>
            <a:r>
              <a:rPr lang="ru-RU" dirty="0" smtClean="0"/>
              <a:t>помощи</a:t>
            </a:r>
          </a:p>
          <a:p>
            <a:pPr>
              <a:spcAft>
                <a:spcPts val="0"/>
              </a:spcAft>
              <a:buNone/>
            </a:pPr>
            <a:r>
              <a:rPr lang="ru-RU" dirty="0" smtClean="0"/>
              <a:t>Заключение</a:t>
            </a:r>
            <a:endParaRPr lang="ru-RU" dirty="0"/>
          </a:p>
          <a:p>
            <a:pPr marL="324000" indent="-324000" algn="just">
              <a:spcBef>
                <a:spcPts val="0"/>
              </a:spcBef>
              <a:spcAft>
                <a:spcPts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627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116632"/>
            <a:ext cx="7834064" cy="762000"/>
          </a:xfrm>
        </p:spPr>
        <p:txBody>
          <a:bodyPr/>
          <a:lstStyle/>
          <a:p>
            <a:r>
              <a:rPr lang="ru-RU" sz="3200" dirty="0"/>
              <a:t>Продолжение таблицы</a:t>
            </a:r>
          </a:p>
        </p:txBody>
      </p:sp>
      <p:graphicFrame>
        <p:nvGraphicFramePr>
          <p:cNvPr id="28800" name="Group 12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942581"/>
              </p:ext>
            </p:extLst>
          </p:nvPr>
        </p:nvGraphicFramePr>
        <p:xfrm>
          <a:off x="927459" y="1052736"/>
          <a:ext cx="7848872" cy="5248867"/>
        </p:xfrm>
        <a:graphic>
          <a:graphicData uri="http://schemas.openxmlformats.org/drawingml/2006/table">
            <a:tbl>
              <a:tblPr/>
              <a:tblGrid>
                <a:gridCol w="2160240"/>
                <a:gridCol w="1440160"/>
                <a:gridCol w="1787385"/>
                <a:gridCol w="1263801"/>
                <a:gridCol w="1197286"/>
              </a:tblGrid>
              <a:tr h="45197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Внутренние показатели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Внешние показатели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89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 лиц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старше 60 лет среди населения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 жителей района деятельности обслуж. ведомст. учрежд.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Обеспе-ченность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коечным фондом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 сельских жителей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24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Среднее число диспансерных больных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 1 врача</a:t>
                      </a: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09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Систематичность диспансерного наблюдения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2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Число профилактиче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ских осмотров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36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91880" y="260648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Оценка взаимодействия внешних показателей поликлиники и больницы</a:t>
            </a:r>
          </a:p>
        </p:txBody>
      </p:sp>
      <p:graphicFrame>
        <p:nvGraphicFramePr>
          <p:cNvPr id="29776" name="Group 8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1956305"/>
              </p:ext>
            </p:extLst>
          </p:nvPr>
        </p:nvGraphicFramePr>
        <p:xfrm>
          <a:off x="827584" y="1412776"/>
          <a:ext cx="7848871" cy="4953002"/>
        </p:xfrm>
        <a:graphic>
          <a:graphicData uri="http://schemas.openxmlformats.org/drawingml/2006/table">
            <a:tbl>
              <a:tblPr/>
              <a:tblGrid>
                <a:gridCol w="2128555"/>
                <a:gridCol w="1396953"/>
                <a:gridCol w="1595712"/>
                <a:gridCol w="1530868"/>
                <a:gridCol w="1196783"/>
              </a:tblGrid>
              <a:tr h="566738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Внешние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показатели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поликлиники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Внешние показатели больницы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2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Обеспе-ченность коечным фондом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Длитель-ность лечения в стационаре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Леталь-ность в стационаре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Досуто-чная леталь-ность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5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Заболеваемость населения</a:t>
                      </a: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Госпитализация больных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4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Летальность на дому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2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64462" y="116632"/>
            <a:ext cx="8229600" cy="762000"/>
          </a:xfrm>
        </p:spPr>
        <p:txBody>
          <a:bodyPr/>
          <a:lstStyle/>
          <a:p>
            <a:r>
              <a:rPr lang="ru-RU" sz="3200" dirty="0"/>
              <a:t>Продолжение таблицы</a:t>
            </a:r>
          </a:p>
        </p:txBody>
      </p:sp>
      <p:graphicFrame>
        <p:nvGraphicFramePr>
          <p:cNvPr id="30800" name="Group 8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1885051"/>
              </p:ext>
            </p:extLst>
          </p:nvPr>
        </p:nvGraphicFramePr>
        <p:xfrm>
          <a:off x="827584" y="1052736"/>
          <a:ext cx="7920880" cy="4560888"/>
        </p:xfrm>
        <a:graphic>
          <a:graphicData uri="http://schemas.openxmlformats.org/drawingml/2006/table">
            <a:tbl>
              <a:tblPr/>
              <a:tblGrid>
                <a:gridCol w="2185119"/>
                <a:gridCol w="1296768"/>
                <a:gridCol w="1570425"/>
                <a:gridCol w="1503042"/>
                <a:gridCol w="1365526"/>
              </a:tblGrid>
              <a:tr h="43497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Внешние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показатели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поликлиники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Внешние показатели больницы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2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Обеспе-ченность коечным фондом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Длитель-ность лечения в стационаре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Леталь-ность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в стационаре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Досуто-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чная леталь-ность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Сроки госпитализации</a:t>
                      </a: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4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 лиц, прошедших реабилитацию в поликлинике</a:t>
                      </a: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4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Число дней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нетрудоспо-собности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802" name="Text Box 82"/>
          <p:cNvSpPr txBox="1">
            <a:spLocks noChangeArrowheads="1"/>
          </p:cNvSpPr>
          <p:nvPr/>
        </p:nvSpPr>
        <p:spPr bwMode="auto">
          <a:xfrm>
            <a:off x="664462" y="5805264"/>
            <a:ext cx="84959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dirty="0"/>
              <a:t>Е.Н. </a:t>
            </a:r>
            <a:r>
              <a:rPr lang="ru-RU" sz="1600" dirty="0" err="1"/>
              <a:t>Шиган</a:t>
            </a:r>
            <a:r>
              <a:rPr lang="ru-RU" sz="1600" dirty="0"/>
              <a:t>, И.С. Случанко «Системный подход к оценке качества  деятельности учреждений здравоохранения».</a:t>
            </a:r>
          </a:p>
        </p:txBody>
      </p:sp>
    </p:spTree>
    <p:extLst>
      <p:ext uri="{BB962C8B-B14F-4D97-AF65-F5344CB8AC3E}">
        <p14:creationId xmlns:p14="http://schemas.microsoft.com/office/powerpoint/2010/main" val="362512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Гарантии доступности медицинской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109137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280920" cy="936104"/>
          </a:xfrm>
        </p:spPr>
        <p:txBody>
          <a:bodyPr/>
          <a:lstStyle/>
          <a:p>
            <a:pPr eaLnBrk="1" hangingPunct="1"/>
            <a:r>
              <a:rPr lang="ru-RU" sz="2800" dirty="0" smtClean="0"/>
              <a:t>Гарантии доступности медицинской помощи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5865" y="1340768"/>
            <a:ext cx="7922146" cy="518467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200" dirty="0" smtClean="0"/>
              <a:t>Основными гарантиями доступности  МП для граждан РФ являются законодательно закрепленные  положения о бесплатном оказании МП в государственных и муниципальных  медицинских организациях (ст.41 Конституции РФ);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200" dirty="0" smtClean="0"/>
              <a:t>-  о гарантированном объеме  бесплатной  МП гражданам  в соответствии  с программами  ОМС, и ТПГГ, включающих- ПМСП, СМП и специализированную МП, медико-социальную  помощь гражданам, страдающим социально значимыми  заболеваниями (психическими, онкологическими, туберкулезом, ЗПП, СПИДом), а также заболеваниями, представляющим    опасность для окружающих (ст.38-42 Основ и др.).   С 2015 года одноканальное финансирование через ОМС.</a:t>
            </a:r>
          </a:p>
        </p:txBody>
      </p:sp>
    </p:spTree>
    <p:extLst>
      <p:ext uri="{BB962C8B-B14F-4D97-AF65-F5344CB8AC3E}">
        <p14:creationId xmlns:p14="http://schemas.microsoft.com/office/powerpoint/2010/main" val="2094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76672"/>
            <a:ext cx="7920000" cy="1143000"/>
          </a:xfrm>
        </p:spPr>
        <p:txBody>
          <a:bodyPr/>
          <a:lstStyle/>
          <a:p>
            <a:pPr eaLnBrk="1" hangingPunct="1"/>
            <a:r>
              <a:rPr lang="ru-RU" sz="3200" dirty="0" smtClean="0"/>
              <a:t>Программа госгарантий на бесплатную  МП гражданам РФ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1988840"/>
            <a:ext cx="7128792" cy="4869160"/>
          </a:xfrm>
        </p:spPr>
        <p:txBody>
          <a:bodyPr/>
          <a:lstStyle/>
          <a:p>
            <a:pPr eaLnBrk="1" hangingPunct="1"/>
            <a:r>
              <a:rPr lang="ru-RU" dirty="0" smtClean="0"/>
              <a:t>В 2015 году  Постановлением  Правительства от 11.02. 2015. установлен порядок заключения   трехсторонних соглашений  между МЗРФ, ФФОМС и субъектами  Федерации по реализации  ТПГГ бесплатной МП. </a:t>
            </a:r>
          </a:p>
          <a:p>
            <a:pPr eaLnBrk="1" hangingPunct="1"/>
            <a:r>
              <a:rPr lang="ru-RU" dirty="0" smtClean="0"/>
              <a:t>Объем программы развивается «в сторону увеличения». </a:t>
            </a:r>
            <a:r>
              <a:rPr lang="ru-RU" dirty="0" err="1" smtClean="0"/>
              <a:t>Подушевой</a:t>
            </a:r>
            <a:r>
              <a:rPr lang="ru-RU" dirty="0" smtClean="0"/>
              <a:t> норматив финансирования  программы вырос на 10% в сравнении с 2014 годом - 8260,7 руб.</a:t>
            </a:r>
          </a:p>
        </p:txBody>
      </p:sp>
    </p:spTree>
    <p:extLst>
      <p:ext uri="{BB962C8B-B14F-4D97-AF65-F5344CB8AC3E}">
        <p14:creationId xmlns:p14="http://schemas.microsoft.com/office/powerpoint/2010/main" val="154955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Выявление и анализ проблем</a:t>
            </a:r>
          </a:p>
        </p:txBody>
      </p:sp>
    </p:spTree>
    <p:extLst>
      <p:ext uri="{BB962C8B-B14F-4D97-AF65-F5344CB8AC3E}">
        <p14:creationId xmlns:p14="http://schemas.microsoft.com/office/powerpoint/2010/main" val="400474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b="1" dirty="0" smtClean="0"/>
              <a:t> </a:t>
            </a:r>
            <a:r>
              <a:rPr lang="ru-RU" sz="3600" dirty="0" smtClean="0"/>
              <a:t>Алгоритм анализа системы</a:t>
            </a:r>
          </a:p>
        </p:txBody>
      </p:sp>
      <p:graphicFrame>
        <p:nvGraphicFramePr>
          <p:cNvPr id="15363" name="Object 8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47926370"/>
              </p:ext>
            </p:extLst>
          </p:nvPr>
        </p:nvGraphicFramePr>
        <p:xfrm>
          <a:off x="1043608" y="982636"/>
          <a:ext cx="7488832" cy="5657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Документ" r:id="rId3" imgW="6635666" imgH="6691641" progId="Word.Document.8">
                  <p:embed/>
                </p:oleObj>
              </mc:Choice>
              <mc:Fallback>
                <p:oleObj name="Документ" r:id="rId3" imgW="6635666" imgH="669164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982636"/>
                        <a:ext cx="7488832" cy="5657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931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здоровья популяции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dirty="0"/>
              <a:t>индивидуальные свойства составляющих популяцию индивидов;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dirty="0"/>
              <a:t>уровень рождаемости;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dirty="0"/>
              <a:t>здоровье потомства;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dirty="0"/>
              <a:t>уровень смертности;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dirty="0"/>
              <a:t>генетическое разнообразие;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dirty="0"/>
              <a:t>приспособленность населения  к </a:t>
            </a:r>
            <a:r>
              <a:rPr lang="ru-RU" dirty="0" err="1"/>
              <a:t>климато</a:t>
            </a:r>
            <a:r>
              <a:rPr lang="ru-RU" dirty="0"/>
              <a:t>-географическим условиям;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dirty="0"/>
              <a:t>готовность к выполнению разнообразных социальных ролей;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dirty="0"/>
              <a:t>возрастная структура</a:t>
            </a:r>
          </a:p>
          <a:p>
            <a:pPr>
              <a:lnSpc>
                <a:spcPct val="80000"/>
              </a:lnSpc>
            </a:pPr>
            <a:r>
              <a:rPr lang="ru-RU" dirty="0"/>
              <a:t>	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827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Принятие управленческих</a:t>
            </a:r>
            <a:br>
              <a:rPr lang="ru-RU" dirty="0"/>
            </a:br>
            <a:r>
              <a:rPr lang="ru-RU" dirty="0"/>
              <a:t>решений</a:t>
            </a:r>
          </a:p>
        </p:txBody>
      </p:sp>
    </p:spTree>
    <p:extLst>
      <p:ext uri="{BB962C8B-B14F-4D97-AF65-F5344CB8AC3E}">
        <p14:creationId xmlns:p14="http://schemas.microsoft.com/office/powerpoint/2010/main" val="130507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Доступность и качество медицинской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19279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 жизнеобеспечения (СЖО)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взаимосвязанных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взаимодополняющих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социально-экономических,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и муниципальных структур и институтов, предприятий, систем и учреждений, осуществляющих мероприятия, дифференцированные в зависимости  от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особенностей, направленных на выполнение основных функций общества и решение  задач по обеспечению  благополучия  граждан  при  максимальном сохранении и развитии здоровья  человека,  и  окружающей среды.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4040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15888"/>
            <a:ext cx="8388350" cy="1295400"/>
          </a:xfrm>
          <a:effectLst>
            <a:outerShdw dist="38100" algn="ctr" rotWithShape="0">
              <a:schemeClr val="accent1"/>
            </a:outerShdw>
          </a:effectLst>
        </p:spPr>
        <p:txBody>
          <a:bodyPr>
            <a:normAutofit fontScale="90000"/>
          </a:bodyPr>
          <a:lstStyle/>
          <a:p>
            <a:pPr eaLnBrk="1" hangingPunct="1"/>
            <a:r>
              <a:rPr lang="ru-RU" sz="3700" dirty="0" smtClean="0"/>
              <a:t>Принципиальная схема автоматизированного управления СЖО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124075" y="1484313"/>
            <a:ext cx="5345113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Система жизнеобеспечения высшего уровня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257550" y="2346325"/>
            <a:ext cx="272573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Анализатор программ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жизнеобеспечения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09538" y="3429000"/>
            <a:ext cx="2584450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 dirty="0"/>
              <a:t>Система управления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 dirty="0"/>
              <a:t>производственной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 dirty="0"/>
              <a:t>сферой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576638" y="3570288"/>
            <a:ext cx="19970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Идентификатор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потерь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456363" y="3498850"/>
            <a:ext cx="258445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Система управления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сферой услуг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27013" y="4951413"/>
            <a:ext cx="2357437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 dirty="0"/>
              <a:t>Банк данных с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 dirty="0"/>
              <a:t>производственной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 dirty="0"/>
              <a:t>сферой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643188" y="5226050"/>
            <a:ext cx="19939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Банк данных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внешней среды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4705350" y="4951413"/>
            <a:ext cx="2405063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Банк данных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здоровья человека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(популяции)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7207250" y="5226050"/>
            <a:ext cx="167163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Банк данных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800" b="1"/>
              <a:t>сферы услуг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1258888" y="6210131"/>
            <a:ext cx="6769100" cy="396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 dirty="0"/>
              <a:t>Данные с объектов управления</a:t>
            </a:r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V="1">
            <a:off x="1330326" y="5876925"/>
            <a:ext cx="1587" cy="34924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V="1">
            <a:off x="3635375" y="5876925"/>
            <a:ext cx="0" cy="33320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V="1">
            <a:off x="5938838" y="5876925"/>
            <a:ext cx="1587" cy="33320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V="1">
            <a:off x="7878054" y="5892968"/>
            <a:ext cx="0" cy="33320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 flipV="1">
            <a:off x="1258888" y="4365625"/>
            <a:ext cx="144462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V="1">
            <a:off x="1403350" y="4221163"/>
            <a:ext cx="2592388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 flipH="1" flipV="1">
            <a:off x="2051050" y="4365625"/>
            <a:ext cx="1512888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 flipV="1">
            <a:off x="3563938" y="4221163"/>
            <a:ext cx="936625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 flipH="1" flipV="1">
            <a:off x="4643438" y="4221163"/>
            <a:ext cx="1223962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V="1">
            <a:off x="5867400" y="4149725"/>
            <a:ext cx="136842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 flipV="1">
            <a:off x="7956550" y="4149725"/>
            <a:ext cx="287338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 flipH="1" flipV="1">
            <a:off x="5219700" y="4221163"/>
            <a:ext cx="273685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 flipH="1">
            <a:off x="2627313" y="3933825"/>
            <a:ext cx="10080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5508625" y="3933825"/>
            <a:ext cx="100806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4356100" y="2997200"/>
            <a:ext cx="0" cy="5762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 flipV="1">
            <a:off x="4716463" y="2997200"/>
            <a:ext cx="0" cy="5762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>
            <a:off x="4356100" y="1844675"/>
            <a:ext cx="0" cy="5048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 flipV="1">
            <a:off x="4716463" y="1844675"/>
            <a:ext cx="0" cy="5048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 flipH="1">
            <a:off x="1763713" y="2708275"/>
            <a:ext cx="15843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>
            <a:off x="5867400" y="2708275"/>
            <a:ext cx="151288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1763713" y="2708275"/>
            <a:ext cx="0" cy="7207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0" name="Line 34"/>
          <p:cNvSpPr>
            <a:spLocks noChangeShapeType="1"/>
          </p:cNvSpPr>
          <p:nvPr/>
        </p:nvSpPr>
        <p:spPr bwMode="auto">
          <a:xfrm>
            <a:off x="7380288" y="2708275"/>
            <a:ext cx="0" cy="7921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 flipH="1">
            <a:off x="1258888" y="1773238"/>
            <a:ext cx="86518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>
            <a:off x="7451725" y="1773238"/>
            <a:ext cx="43338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3" name="Line 37"/>
          <p:cNvSpPr>
            <a:spLocks noChangeShapeType="1"/>
          </p:cNvSpPr>
          <p:nvPr/>
        </p:nvSpPr>
        <p:spPr bwMode="auto">
          <a:xfrm>
            <a:off x="1258888" y="1773238"/>
            <a:ext cx="0" cy="16557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>
            <a:off x="7885113" y="1773238"/>
            <a:ext cx="0" cy="1727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5" name="Line 39"/>
          <p:cNvSpPr>
            <a:spLocks noChangeShapeType="1"/>
          </p:cNvSpPr>
          <p:nvPr/>
        </p:nvSpPr>
        <p:spPr bwMode="auto">
          <a:xfrm flipV="1">
            <a:off x="755650" y="1557338"/>
            <a:ext cx="0" cy="18716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 flipV="1">
            <a:off x="8388350" y="1557338"/>
            <a:ext cx="0" cy="19431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7" name="Line 41"/>
          <p:cNvSpPr>
            <a:spLocks noChangeShapeType="1"/>
          </p:cNvSpPr>
          <p:nvPr/>
        </p:nvSpPr>
        <p:spPr bwMode="auto">
          <a:xfrm>
            <a:off x="755650" y="1557338"/>
            <a:ext cx="13684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8" name="Line 42"/>
          <p:cNvSpPr>
            <a:spLocks noChangeShapeType="1"/>
          </p:cNvSpPr>
          <p:nvPr/>
        </p:nvSpPr>
        <p:spPr bwMode="auto">
          <a:xfrm flipH="1">
            <a:off x="7451725" y="1557338"/>
            <a:ext cx="9366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68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456993" cy="603250"/>
          </a:xfrm>
          <a:effectLst>
            <a:outerShdw dist="38100" algn="ctr" rotWithShape="0">
              <a:schemeClr val="accent1"/>
            </a:outerShdw>
          </a:effectLst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dirty="0" smtClean="0"/>
              <a:t>Функциональный состав системы охраны здоровья</a:t>
            </a:r>
            <a:endParaRPr lang="ru-RU" sz="4100" b="1" dirty="0" smtClean="0"/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4067175" y="981075"/>
            <a:ext cx="1152525" cy="792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818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800" b="1">
                <a:solidFill>
                  <a:srgbClr val="660033"/>
                </a:solidFill>
                <a:latin typeface="Tahoma" panose="020B0604030504040204" pitchFamily="34" charset="0"/>
              </a:rPr>
              <a:t>СОЗ</a:t>
            </a:r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 rot="10800000">
            <a:off x="3348038" y="692150"/>
            <a:ext cx="2592387" cy="1512888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400"/>
                  <a:pt x="16200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799"/>
                </a:cubicBez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CCFFCC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eaLnBrk="1" hangingPunct="1">
              <a:defRPr/>
            </a:pPr>
            <a:endParaRPr lang="ru-RU" sz="2400" dirty="0">
              <a:latin typeface="Tahoma" panose="020B0604030504040204" pitchFamily="34" charset="0"/>
            </a:endParaRPr>
          </a:p>
          <a:p>
            <a:pPr algn="ctr" eaLnBrk="1" hangingPunct="1">
              <a:lnSpc>
                <a:spcPct val="65000"/>
              </a:lnSpc>
              <a:defRPr/>
            </a:pPr>
            <a:r>
              <a:rPr lang="ru-RU" sz="1500" dirty="0">
                <a:solidFill>
                  <a:srgbClr val="116122"/>
                </a:solidFill>
                <a:latin typeface="Tahoma" panose="020B0604030504040204" pitchFamily="34" charset="0"/>
              </a:rPr>
              <a:t>Информационное</a:t>
            </a:r>
          </a:p>
          <a:p>
            <a:pPr algn="ctr" eaLnBrk="1" hangingPunct="1">
              <a:lnSpc>
                <a:spcPct val="65000"/>
              </a:lnSpc>
              <a:defRPr/>
            </a:pPr>
            <a:r>
              <a:rPr lang="ru-RU" sz="1500" dirty="0">
                <a:solidFill>
                  <a:srgbClr val="116122"/>
                </a:solidFill>
                <a:latin typeface="Tahoma" panose="020B0604030504040204" pitchFamily="34" charset="0"/>
              </a:rPr>
              <a:t> обеспечение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23850" y="2492375"/>
            <a:ext cx="1800225" cy="10080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31356B"/>
                </a:solidFill>
                <a:latin typeface="Tahoma" panose="020B0604030504040204" pitchFamily="34" charset="0"/>
              </a:rPr>
              <a:t>Организация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31356B"/>
                </a:solidFill>
                <a:latin typeface="Tahoma" panose="020B0604030504040204" pitchFamily="34" charset="0"/>
              </a:rPr>
              <a:t>деятельности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31356B"/>
                </a:solidFill>
                <a:latin typeface="Tahoma" panose="020B0604030504040204" pitchFamily="34" charset="0"/>
              </a:rPr>
              <a:t> социальных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31356B"/>
                </a:solidFill>
                <a:latin typeface="Tahoma" panose="020B0604030504040204" pitchFamily="34" charset="0"/>
              </a:rPr>
              <a:t> институтов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2555875" y="2492375"/>
            <a:ext cx="1800225" cy="1008063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ru-RU" sz="1600" dirty="0">
                <a:solidFill>
                  <a:srgbClr val="31356B"/>
                </a:solidFill>
                <a:latin typeface="Tahoma" panose="020B0604030504040204" pitchFamily="34" charset="0"/>
              </a:rPr>
              <a:t>Организация 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1600" dirty="0">
                <a:solidFill>
                  <a:srgbClr val="31356B"/>
                </a:solidFill>
                <a:latin typeface="Tahoma" panose="020B0604030504040204" pitchFamily="34" charset="0"/>
              </a:rPr>
              <a:t>городского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1600" dirty="0">
                <a:solidFill>
                  <a:srgbClr val="31356B"/>
                </a:solidFill>
                <a:latin typeface="Tahoma" panose="020B0604030504040204" pitchFamily="34" charset="0"/>
              </a:rPr>
              <a:t> хозяйства по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1600" dirty="0">
                <a:solidFill>
                  <a:srgbClr val="31356B"/>
                </a:solidFill>
                <a:latin typeface="Tahoma" panose="020B0604030504040204" pitchFamily="34" charset="0"/>
              </a:rPr>
              <a:t> критерию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1600" dirty="0">
                <a:solidFill>
                  <a:srgbClr val="31356B"/>
                </a:solidFill>
                <a:latin typeface="Tahoma" panose="020B0604030504040204" pitchFamily="34" charset="0"/>
              </a:rPr>
              <a:t> «Здоровье»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4787900" y="2492375"/>
            <a:ext cx="1800225" cy="1008063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31356B"/>
                </a:solidFill>
                <a:latin typeface="Tahoma" panose="020B0604030504040204" pitchFamily="34" charset="0"/>
              </a:rPr>
              <a:t>Рациональное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31356B"/>
                </a:solidFill>
                <a:latin typeface="Tahoma" panose="020B0604030504040204" pitchFamily="34" charset="0"/>
              </a:rPr>
              <a:t>использование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31356B"/>
                </a:solidFill>
                <a:latin typeface="Tahoma" panose="020B0604030504040204" pitchFamily="34" charset="0"/>
              </a:rPr>
              <a:t>природной среды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31356B"/>
                </a:solidFill>
                <a:latin typeface="Tahoma" panose="020B0604030504040204" pitchFamily="34" charset="0"/>
              </a:rPr>
              <a:t> по критерию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31356B"/>
                </a:solidFill>
                <a:latin typeface="Tahoma" panose="020B0604030504040204" pitchFamily="34" charset="0"/>
              </a:rPr>
              <a:t>«Здоровье»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7019925" y="2492375"/>
            <a:ext cx="1800225" cy="10080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31356B"/>
                </a:solidFill>
                <a:latin typeface="Tahoma" panose="020B0604030504040204" pitchFamily="34" charset="0"/>
              </a:rPr>
              <a:t>Организация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31356B"/>
                </a:solidFill>
                <a:latin typeface="Tahoma" panose="020B0604030504040204" pitchFamily="34" charset="0"/>
              </a:rPr>
              <a:t>производства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31356B"/>
                </a:solidFill>
                <a:latin typeface="Tahoma" panose="020B0604030504040204" pitchFamily="34" charset="0"/>
              </a:rPr>
              <a:t>по критерию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31356B"/>
                </a:solidFill>
                <a:latin typeface="Tahoma" panose="020B0604030504040204" pitchFamily="34" charset="0"/>
              </a:rPr>
              <a:t>«Здоровье»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323850" y="3789363"/>
            <a:ext cx="1800225" cy="863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Учреждения</a:t>
            </a:r>
          </a:p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искусства, </a:t>
            </a:r>
          </a:p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культуры, </a:t>
            </a:r>
          </a:p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образования,</a:t>
            </a:r>
          </a:p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 науки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323850" y="4724400"/>
            <a:ext cx="1800225" cy="3952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Органы власти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323850" y="5229225"/>
            <a:ext cx="1800225" cy="6477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Политические и </a:t>
            </a:r>
          </a:p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общественные </a:t>
            </a:r>
          </a:p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организации</a:t>
            </a:r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2555875" y="3789363"/>
            <a:ext cx="1800225" cy="576262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65000"/>
              </a:lnSpc>
              <a:defRPr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Служба питания</a:t>
            </a:r>
          </a:p>
          <a:p>
            <a:pPr algn="ctr" eaLnBrk="1" hangingPunct="1">
              <a:lnSpc>
                <a:spcPct val="65000"/>
              </a:lnSpc>
              <a:defRPr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 и быта</a:t>
            </a:r>
          </a:p>
        </p:txBody>
      </p:sp>
      <p:sp>
        <p:nvSpPr>
          <p:cNvPr id="47117" name="Rectangle 13"/>
          <p:cNvSpPr>
            <a:spLocks noChangeArrowheads="1"/>
          </p:cNvSpPr>
          <p:nvPr/>
        </p:nvSpPr>
        <p:spPr bwMode="auto">
          <a:xfrm>
            <a:off x="2555875" y="4437063"/>
            <a:ext cx="1800225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65000"/>
              </a:lnSpc>
              <a:defRPr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Служба </a:t>
            </a:r>
          </a:p>
          <a:p>
            <a:pPr algn="ctr" eaLnBrk="1" hangingPunct="1">
              <a:lnSpc>
                <a:spcPct val="65000"/>
              </a:lnSpc>
              <a:defRPr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обеспечения</a:t>
            </a:r>
          </a:p>
          <a:p>
            <a:pPr algn="ctr" eaLnBrk="1" hangingPunct="1">
              <a:lnSpc>
                <a:spcPct val="65000"/>
              </a:lnSpc>
              <a:defRPr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товарами</a:t>
            </a:r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2555875" y="5157788"/>
            <a:ext cx="1800225" cy="576262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65000"/>
              </a:lnSpc>
              <a:defRPr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Коммунальное </a:t>
            </a:r>
          </a:p>
          <a:p>
            <a:pPr algn="ctr" eaLnBrk="1" hangingPunct="1">
              <a:lnSpc>
                <a:spcPct val="65000"/>
              </a:lnSpc>
              <a:defRPr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хозяйство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4787900" y="3789363"/>
            <a:ext cx="1800225" cy="395287"/>
          </a:xfrm>
          <a:prstGeom prst="rect">
            <a:avLst/>
          </a:prstGeom>
          <a:solidFill>
            <a:srgbClr val="92D050"/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Парки, </a:t>
            </a:r>
          </a:p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зоны отдыха</a:t>
            </a:r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4787900" y="4256088"/>
            <a:ext cx="1800225" cy="611187"/>
          </a:xfrm>
          <a:prstGeom prst="rect">
            <a:avLst/>
          </a:prstGeom>
          <a:solidFill>
            <a:srgbClr val="92D050"/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Лесхозы, 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зеленстрой,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рекультивация</a:t>
            </a:r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4787900" y="4941888"/>
            <a:ext cx="1800225" cy="287337"/>
          </a:xfrm>
          <a:prstGeom prst="rect">
            <a:avLst/>
          </a:prstGeom>
          <a:solidFill>
            <a:srgbClr val="92D050"/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Инспекции</a:t>
            </a:r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4787900" y="5300663"/>
            <a:ext cx="1800225" cy="360362"/>
          </a:xfrm>
          <a:prstGeom prst="rect">
            <a:avLst/>
          </a:prstGeom>
          <a:solidFill>
            <a:srgbClr val="92D050"/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Гидрометеослужба</a:t>
            </a:r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7019923" y="3608389"/>
            <a:ext cx="1800225" cy="395287"/>
          </a:xfrm>
          <a:prstGeom prst="rect">
            <a:avLst/>
          </a:prstGeom>
          <a:solidFill>
            <a:srgbClr val="FFFF00"/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Очистные</a:t>
            </a:r>
          </a:p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сооружения</a:t>
            </a:r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6980619" y="4111627"/>
            <a:ext cx="1800225" cy="395287"/>
          </a:xfrm>
          <a:prstGeom prst="rect">
            <a:avLst/>
          </a:prstGeom>
          <a:solidFill>
            <a:srgbClr val="FFFF00"/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Транспорт, связь,</a:t>
            </a:r>
          </a:p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энергетика</a:t>
            </a:r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6993688" y="4581525"/>
            <a:ext cx="1800225" cy="431800"/>
          </a:xfrm>
          <a:prstGeom prst="rect">
            <a:avLst/>
          </a:prstGeom>
          <a:solidFill>
            <a:srgbClr val="FFFF00"/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Служба </a:t>
            </a:r>
            <a:r>
              <a:rPr lang="ru-RU" sz="1600" dirty="0" err="1">
                <a:solidFill>
                  <a:srgbClr val="116122"/>
                </a:solidFill>
                <a:latin typeface="Tahoma" panose="020B0604030504040204" pitchFamily="34" charset="0"/>
              </a:rPr>
              <a:t>производ</a:t>
            </a: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-</a:t>
            </a:r>
          </a:p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 err="1">
                <a:solidFill>
                  <a:srgbClr val="116122"/>
                </a:solidFill>
                <a:latin typeface="Tahoma" panose="020B0604030504040204" pitchFamily="34" charset="0"/>
              </a:rPr>
              <a:t>ственного</a:t>
            </a: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 быта</a:t>
            </a:r>
          </a:p>
        </p:txBody>
      </p:sp>
      <p:sp>
        <p:nvSpPr>
          <p:cNvPr id="20502" name="Rectangle 22"/>
          <p:cNvSpPr>
            <a:spLocks noChangeArrowheads="1"/>
          </p:cNvSpPr>
          <p:nvPr/>
        </p:nvSpPr>
        <p:spPr bwMode="auto">
          <a:xfrm>
            <a:off x="7002450" y="5084495"/>
            <a:ext cx="1800225" cy="322263"/>
          </a:xfrm>
          <a:prstGeom prst="rect">
            <a:avLst/>
          </a:prstGeom>
          <a:solidFill>
            <a:srgbClr val="FFFF00"/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solidFill>
                  <a:srgbClr val="116122"/>
                </a:solidFill>
                <a:latin typeface="Tahoma" panose="020B0604030504040204" pitchFamily="34" charset="0"/>
              </a:rPr>
              <a:t>Служба НОТ</a:t>
            </a: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7011212" y="5480049"/>
            <a:ext cx="1800225" cy="395288"/>
          </a:xfrm>
          <a:prstGeom prst="rect">
            <a:avLst/>
          </a:prstGeom>
          <a:solidFill>
            <a:srgbClr val="FFFF00"/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Спасательные</a:t>
            </a:r>
          </a:p>
          <a:p>
            <a:pPr algn="ctr" eaLnBrk="1" hangingPunct="1">
              <a:lnSpc>
                <a:spcPct val="65000"/>
              </a:lnSpc>
              <a:spcBef>
                <a:spcPct val="0"/>
              </a:spcBef>
              <a:buFontTx/>
              <a:buNone/>
            </a:pPr>
            <a:r>
              <a:rPr lang="ru-RU" sz="1600">
                <a:solidFill>
                  <a:srgbClr val="116122"/>
                </a:solidFill>
                <a:latin typeface="Tahoma" panose="020B0604030504040204" pitchFamily="34" charset="0"/>
              </a:rPr>
              <a:t>службы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206906" y="6230361"/>
            <a:ext cx="1979612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latin typeface="Tahoma" panose="020B0604030504040204" pitchFamily="34" charset="0"/>
              </a:rPr>
              <a:t>Институциональная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latin typeface="Tahoma" panose="020B0604030504040204" pitchFamily="34" charset="0"/>
              </a:rPr>
              <a:t>инфраструктура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2484438" y="6243635"/>
            <a:ext cx="1871662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latin typeface="Tahoma" panose="020B0604030504040204" pitchFamily="34" charset="0"/>
              </a:rPr>
              <a:t>Сфера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latin typeface="Tahoma" panose="020B0604030504040204" pitchFamily="34" charset="0"/>
              </a:rPr>
              <a:t>обслуживания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4681700" y="6200774"/>
            <a:ext cx="1979612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1600">
                <a:latin typeface="Tahoma" panose="020B0604030504040204" pitchFamily="34" charset="0"/>
              </a:rPr>
              <a:t>Сфера охраны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ru-RU" sz="1600">
                <a:latin typeface="Tahoma" panose="020B0604030504040204" pitchFamily="34" charset="0"/>
              </a:rPr>
              <a:t>окружающей среды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6930229" y="6238606"/>
            <a:ext cx="1979612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latin typeface="Tahoma" panose="020B0604030504040204" pitchFamily="34" charset="0"/>
              </a:rPr>
              <a:t>Производственная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ru-RU" sz="1600" dirty="0">
                <a:latin typeface="Tahoma" panose="020B0604030504040204" pitchFamily="34" charset="0"/>
              </a:rPr>
              <a:t>инфраструктура</a:t>
            </a:r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9036050" y="3068638"/>
            <a:ext cx="0" cy="280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09" name="Line 29"/>
          <p:cNvSpPr>
            <a:spLocks noChangeShapeType="1"/>
          </p:cNvSpPr>
          <p:nvPr/>
        </p:nvSpPr>
        <p:spPr bwMode="auto">
          <a:xfrm>
            <a:off x="6804025" y="3068638"/>
            <a:ext cx="0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10" name="Line 30"/>
          <p:cNvSpPr>
            <a:spLocks noChangeShapeType="1"/>
          </p:cNvSpPr>
          <p:nvPr/>
        </p:nvSpPr>
        <p:spPr bwMode="auto">
          <a:xfrm>
            <a:off x="4572000" y="3068638"/>
            <a:ext cx="0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11" name="Line 31"/>
          <p:cNvSpPr>
            <a:spLocks noChangeShapeType="1"/>
          </p:cNvSpPr>
          <p:nvPr/>
        </p:nvSpPr>
        <p:spPr bwMode="auto">
          <a:xfrm>
            <a:off x="2339975" y="3068638"/>
            <a:ext cx="0" cy="2520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12" name="Line 32"/>
          <p:cNvSpPr>
            <a:spLocks noChangeShapeType="1"/>
          </p:cNvSpPr>
          <p:nvPr/>
        </p:nvSpPr>
        <p:spPr bwMode="auto">
          <a:xfrm flipH="1">
            <a:off x="2124075" y="30686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13" name="Line 33"/>
          <p:cNvSpPr>
            <a:spLocks noChangeShapeType="1"/>
          </p:cNvSpPr>
          <p:nvPr/>
        </p:nvSpPr>
        <p:spPr bwMode="auto">
          <a:xfrm flipH="1">
            <a:off x="2124075" y="42926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14" name="Line 34"/>
          <p:cNvSpPr>
            <a:spLocks noChangeShapeType="1"/>
          </p:cNvSpPr>
          <p:nvPr/>
        </p:nvSpPr>
        <p:spPr bwMode="auto">
          <a:xfrm flipH="1">
            <a:off x="2124075" y="49418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15" name="Line 35"/>
          <p:cNvSpPr>
            <a:spLocks noChangeShapeType="1"/>
          </p:cNvSpPr>
          <p:nvPr/>
        </p:nvSpPr>
        <p:spPr bwMode="auto">
          <a:xfrm flipH="1">
            <a:off x="2124075" y="55895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16" name="Line 36"/>
          <p:cNvSpPr>
            <a:spLocks noChangeShapeType="1"/>
          </p:cNvSpPr>
          <p:nvPr/>
        </p:nvSpPr>
        <p:spPr bwMode="auto">
          <a:xfrm flipH="1">
            <a:off x="6588125" y="30686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17" name="Line 37"/>
          <p:cNvSpPr>
            <a:spLocks noChangeShapeType="1"/>
          </p:cNvSpPr>
          <p:nvPr/>
        </p:nvSpPr>
        <p:spPr bwMode="auto">
          <a:xfrm flipH="1">
            <a:off x="6588125" y="40052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18" name="Line 38"/>
          <p:cNvSpPr>
            <a:spLocks noChangeShapeType="1"/>
          </p:cNvSpPr>
          <p:nvPr/>
        </p:nvSpPr>
        <p:spPr bwMode="auto">
          <a:xfrm flipH="1">
            <a:off x="6588125" y="45815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19" name="Line 39"/>
          <p:cNvSpPr>
            <a:spLocks noChangeShapeType="1"/>
          </p:cNvSpPr>
          <p:nvPr/>
        </p:nvSpPr>
        <p:spPr bwMode="auto">
          <a:xfrm flipH="1">
            <a:off x="6588125" y="50847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20" name="Line 40"/>
          <p:cNvSpPr>
            <a:spLocks noChangeShapeType="1"/>
          </p:cNvSpPr>
          <p:nvPr/>
        </p:nvSpPr>
        <p:spPr bwMode="auto">
          <a:xfrm flipH="1">
            <a:off x="6588125" y="55165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21" name="Line 41"/>
          <p:cNvSpPr>
            <a:spLocks noChangeShapeType="1"/>
          </p:cNvSpPr>
          <p:nvPr/>
        </p:nvSpPr>
        <p:spPr bwMode="auto">
          <a:xfrm flipH="1">
            <a:off x="4356100" y="30686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22" name="Line 42"/>
          <p:cNvSpPr>
            <a:spLocks noChangeShapeType="1"/>
          </p:cNvSpPr>
          <p:nvPr/>
        </p:nvSpPr>
        <p:spPr bwMode="auto">
          <a:xfrm flipH="1">
            <a:off x="4356100" y="40767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23" name="Line 43"/>
          <p:cNvSpPr>
            <a:spLocks noChangeShapeType="1"/>
          </p:cNvSpPr>
          <p:nvPr/>
        </p:nvSpPr>
        <p:spPr bwMode="auto">
          <a:xfrm flipH="1">
            <a:off x="4356100" y="47974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24" name="Line 44"/>
          <p:cNvSpPr>
            <a:spLocks noChangeShapeType="1"/>
          </p:cNvSpPr>
          <p:nvPr/>
        </p:nvSpPr>
        <p:spPr bwMode="auto">
          <a:xfrm flipH="1">
            <a:off x="4356100" y="55165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25" name="Line 45"/>
          <p:cNvSpPr>
            <a:spLocks noChangeShapeType="1"/>
          </p:cNvSpPr>
          <p:nvPr/>
        </p:nvSpPr>
        <p:spPr bwMode="auto">
          <a:xfrm flipH="1">
            <a:off x="8820150" y="30686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26" name="Line 46"/>
          <p:cNvSpPr>
            <a:spLocks noChangeShapeType="1"/>
          </p:cNvSpPr>
          <p:nvPr/>
        </p:nvSpPr>
        <p:spPr bwMode="auto">
          <a:xfrm flipH="1">
            <a:off x="8820150" y="40767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27" name="Line 47"/>
          <p:cNvSpPr>
            <a:spLocks noChangeShapeType="1"/>
          </p:cNvSpPr>
          <p:nvPr/>
        </p:nvSpPr>
        <p:spPr bwMode="auto">
          <a:xfrm flipH="1">
            <a:off x="8820150" y="50133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28" name="Line 48"/>
          <p:cNvSpPr>
            <a:spLocks noChangeShapeType="1"/>
          </p:cNvSpPr>
          <p:nvPr/>
        </p:nvSpPr>
        <p:spPr bwMode="auto">
          <a:xfrm flipH="1">
            <a:off x="8820150" y="58769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29" name="Line 49"/>
          <p:cNvSpPr>
            <a:spLocks noChangeShapeType="1"/>
          </p:cNvSpPr>
          <p:nvPr/>
        </p:nvSpPr>
        <p:spPr bwMode="auto">
          <a:xfrm flipH="1">
            <a:off x="1258888" y="1844675"/>
            <a:ext cx="2233612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30" name="Line 50"/>
          <p:cNvSpPr>
            <a:spLocks noChangeShapeType="1"/>
          </p:cNvSpPr>
          <p:nvPr/>
        </p:nvSpPr>
        <p:spPr bwMode="auto">
          <a:xfrm>
            <a:off x="5795963" y="1844675"/>
            <a:ext cx="230505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31" name="Line 51"/>
          <p:cNvSpPr>
            <a:spLocks noChangeShapeType="1"/>
          </p:cNvSpPr>
          <p:nvPr/>
        </p:nvSpPr>
        <p:spPr bwMode="auto">
          <a:xfrm flipH="1">
            <a:off x="2843213" y="1989138"/>
            <a:ext cx="792162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32" name="Line 52"/>
          <p:cNvSpPr>
            <a:spLocks noChangeShapeType="1"/>
          </p:cNvSpPr>
          <p:nvPr/>
        </p:nvSpPr>
        <p:spPr bwMode="auto">
          <a:xfrm>
            <a:off x="5508625" y="1989138"/>
            <a:ext cx="719138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533" name="AutoShape 53"/>
          <p:cNvSpPr>
            <a:spLocks/>
          </p:cNvSpPr>
          <p:nvPr/>
        </p:nvSpPr>
        <p:spPr bwMode="auto">
          <a:xfrm rot="5400000">
            <a:off x="1042988" y="5048249"/>
            <a:ext cx="288925" cy="2016125"/>
          </a:xfrm>
          <a:prstGeom prst="rightBrace">
            <a:avLst>
              <a:gd name="adj1" fmla="val 581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20534" name="AutoShape 54"/>
          <p:cNvSpPr>
            <a:spLocks/>
          </p:cNvSpPr>
          <p:nvPr/>
        </p:nvSpPr>
        <p:spPr bwMode="auto">
          <a:xfrm rot="5400000">
            <a:off x="3348038" y="5049837"/>
            <a:ext cx="288925" cy="2016125"/>
          </a:xfrm>
          <a:prstGeom prst="rightBrace">
            <a:avLst>
              <a:gd name="adj1" fmla="val 581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20535" name="AutoShape 55"/>
          <p:cNvSpPr>
            <a:spLocks/>
          </p:cNvSpPr>
          <p:nvPr/>
        </p:nvSpPr>
        <p:spPr bwMode="auto">
          <a:xfrm rot="5400000">
            <a:off x="5529769" y="5011737"/>
            <a:ext cx="288925" cy="2016125"/>
          </a:xfrm>
          <a:prstGeom prst="rightBrace">
            <a:avLst>
              <a:gd name="adj1" fmla="val 581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20536" name="AutoShape 56"/>
          <p:cNvSpPr>
            <a:spLocks/>
          </p:cNvSpPr>
          <p:nvPr/>
        </p:nvSpPr>
        <p:spPr bwMode="auto">
          <a:xfrm rot="5400000">
            <a:off x="7775575" y="5086081"/>
            <a:ext cx="288925" cy="2016125"/>
          </a:xfrm>
          <a:prstGeom prst="rightBrace">
            <a:avLst>
              <a:gd name="adj1" fmla="val 581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val="203438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действия по  обеспечению доступности медицинской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402106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548680"/>
            <a:ext cx="8198048" cy="936625"/>
          </a:xfrm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dirty="0" smtClean="0"/>
              <a:t>Получение достоверной информации  об объекте </a:t>
            </a:r>
            <a:br>
              <a:rPr lang="ru-RU" sz="3200" dirty="0" smtClean="0"/>
            </a:br>
            <a:endParaRPr lang="ru-RU" sz="3200" b="1" i="1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772816"/>
            <a:ext cx="7380312" cy="43924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400" dirty="0" smtClean="0"/>
              <a:t>Под объектом будем понимать потенциальных потребителей  МП и медицинских услуг, т.е. прикрепленное население к конкретной государственной или муниципальной МО.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/>
              <a:t>Необходимые сведения о половозрастной структуре населения, социальном  статусе (работающие, учащиеся, неработающие и т.п.) их численности и другую  информацию,  получаем из паспортов территориальных  врачебных участков (учет. Форма №, 030/у-тер Медицинская документация),а также необходимые. дополнительные сведения из территориальных статистических органов.</a:t>
            </a:r>
          </a:p>
        </p:txBody>
      </p:sp>
    </p:spTree>
    <p:extLst>
      <p:ext uri="{BB962C8B-B14F-4D97-AF65-F5344CB8AC3E}">
        <p14:creationId xmlns:p14="http://schemas.microsoft.com/office/powerpoint/2010/main" val="153812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Мотивационные принципы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dirty="0"/>
              <a:t>Решение важнейшей задачи – обеспечение доступности и повышение качества медицинской помощи невозможно обеспечить без применения мотивационных принципов  всех заинтересованных сторон: граждан, медицинских работников, работодателей и власти.</a:t>
            </a:r>
          </a:p>
          <a:p>
            <a:pPr>
              <a:lnSpc>
                <a:spcPct val="90000"/>
              </a:lnSpc>
            </a:pPr>
            <a:r>
              <a:rPr lang="ru-RU" dirty="0"/>
              <a:t> Для медицинских работников, прежде всего, необходимо отменить существующую  сетку окладов перейти на контрактную систему, установив минимальный уровень в соответствии с потребностью нормального жизнеобеспечения  медицинских специалистов.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19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88912"/>
            <a:ext cx="8013328" cy="719807"/>
          </a:xfrm>
          <a:noFill/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200" dirty="0" smtClean="0"/>
              <a:t>Информирование населения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124744"/>
            <a:ext cx="7920880" cy="525680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/>
              <a:t>   </a:t>
            </a:r>
            <a:r>
              <a:rPr lang="ru-RU" sz="2400" dirty="0" smtClean="0"/>
              <a:t>Приказом МЗ № 956н от 30.12.2014 (регистрация Минюста 20.02.2015г.) определен порядок сведений о МО на своих сайтах.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В данный перечень входят  сведения, в частности: - о наличии лицензии ( с приложением электронного образца:- о видах МП;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- о возможности получения МП в рамках ГПГ;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- о сроках, порядке проведения диспансеризации;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- о правилах записи на прием;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- о правилах предоставления платных услуг;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- о медработниках и график; о СМО;  а также информация  об оценке деятельности МО пациентами и др.     </a:t>
            </a:r>
          </a:p>
        </p:txBody>
      </p:sp>
    </p:spTree>
    <p:extLst>
      <p:ext uri="{BB962C8B-B14F-4D97-AF65-F5344CB8AC3E}">
        <p14:creationId xmlns:p14="http://schemas.microsoft.com/office/powerpoint/2010/main" val="267522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497887" cy="850900"/>
          </a:xfrm>
        </p:spPr>
        <p:txBody>
          <a:bodyPr/>
          <a:lstStyle/>
          <a:p>
            <a:pPr eaLnBrk="1" hangingPunct="1"/>
            <a:r>
              <a:rPr lang="ru-RU" sz="3200" dirty="0" smtClean="0"/>
              <a:t>продолжение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196752"/>
            <a:ext cx="7780734" cy="504078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b="1" i="1" dirty="0" smtClean="0"/>
              <a:t>    </a:t>
            </a:r>
            <a:r>
              <a:rPr lang="ru-RU" sz="2400" b="1" dirty="0" smtClean="0"/>
              <a:t>Необходимо создать нормативно-справочную базу документов (БД),</a:t>
            </a:r>
            <a:r>
              <a:rPr lang="ru-RU" sz="2400" dirty="0" smtClean="0"/>
              <a:t> регламентирующих права граждан всех возрастных  и социальных групп населения на получение  различных видов МП и  медико-социальных услуг бесплатно.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 При этом особое внимание  уделяется льготным категориям граждан.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 Например, Постановлением правительства РФ от 11.02.2015 №113 утвержден порядок заключения договоров о реализации ПГГ и ТП ОМС, МЗ, ФФОМС, и высшим исполнительным органом  государственной власти субъекта РФ, а также другие нормативно-правовые акты.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7454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Группа 4"/>
          <p:cNvGrpSpPr>
            <a:grpSpLocks/>
          </p:cNvGrpSpPr>
          <p:nvPr/>
        </p:nvGrpSpPr>
        <p:grpSpPr bwMode="auto">
          <a:xfrm>
            <a:off x="997745" y="1469789"/>
            <a:ext cx="8065021" cy="4752223"/>
            <a:chOff x="570956" y="162615"/>
            <a:chExt cx="8496942" cy="5354617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1659912" y="3049142"/>
              <a:ext cx="4424668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644723" y="4077064"/>
              <a:ext cx="4439858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630" name="Группа 37"/>
            <p:cNvGrpSpPr>
              <a:grpSpLocks/>
            </p:cNvGrpSpPr>
            <p:nvPr/>
          </p:nvGrpSpPr>
          <p:grpSpPr bwMode="auto">
            <a:xfrm>
              <a:off x="570956" y="162615"/>
              <a:ext cx="8496942" cy="5354617"/>
              <a:chOff x="570956" y="162615"/>
              <a:chExt cx="8496942" cy="5354617"/>
            </a:xfrm>
          </p:grpSpPr>
          <p:cxnSp>
            <p:nvCxnSpPr>
              <p:cNvPr id="26631" name="Прямая соединительная линия 8"/>
              <p:cNvCxnSpPr>
                <a:cxnSpLocks/>
              </p:cNvCxnSpPr>
              <p:nvPr/>
            </p:nvCxnSpPr>
            <p:spPr bwMode="auto">
              <a:xfrm flipV="1">
                <a:off x="6084168" y="1814756"/>
                <a:ext cx="1224138" cy="1234915"/>
              </a:xfrm>
              <a:prstGeom prst="line">
                <a:avLst/>
              </a:prstGeom>
              <a:noFill/>
              <a:ln w="222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26632" name="Группа 39"/>
              <p:cNvGrpSpPr>
                <a:grpSpLocks/>
              </p:cNvGrpSpPr>
              <p:nvPr/>
            </p:nvGrpSpPr>
            <p:grpSpPr bwMode="auto">
              <a:xfrm>
                <a:off x="570956" y="162615"/>
                <a:ext cx="8496942" cy="5354617"/>
                <a:chOff x="570956" y="162615"/>
                <a:chExt cx="8496942" cy="5354617"/>
              </a:xfrm>
            </p:grpSpPr>
            <p:grpSp>
              <p:nvGrpSpPr>
                <p:cNvPr id="26633" name="Группа 40"/>
                <p:cNvGrpSpPr>
                  <a:grpSpLocks/>
                </p:cNvGrpSpPr>
                <p:nvPr/>
              </p:nvGrpSpPr>
              <p:grpSpPr bwMode="auto">
                <a:xfrm>
                  <a:off x="570956" y="162615"/>
                  <a:ext cx="8496942" cy="5354617"/>
                  <a:chOff x="88979" y="80907"/>
                  <a:chExt cx="4309951" cy="3349957"/>
                </a:xfrm>
              </p:grpSpPr>
              <p:grpSp>
                <p:nvGrpSpPr>
                  <p:cNvPr id="26635" name="Группа 42"/>
                  <p:cNvGrpSpPr>
                    <a:grpSpLocks/>
                  </p:cNvGrpSpPr>
                  <p:nvPr/>
                </p:nvGrpSpPr>
                <p:grpSpPr bwMode="auto">
                  <a:xfrm>
                    <a:off x="88979" y="80907"/>
                    <a:ext cx="4309951" cy="3349957"/>
                    <a:chOff x="88979" y="80907"/>
                    <a:chExt cx="4309951" cy="3349957"/>
                  </a:xfrm>
                </p:grpSpPr>
                <p:sp>
                  <p:nvSpPr>
                    <p:cNvPr id="15" name="Поле 1"/>
                    <p:cNvSpPr txBox="1"/>
                    <p:nvPr/>
                  </p:nvSpPr>
                  <p:spPr>
                    <a:xfrm>
                      <a:off x="155975" y="1032234"/>
                      <a:ext cx="438300" cy="2342054"/>
                    </a:xfrm>
                    <a:prstGeom prst="rect">
                      <a:avLst/>
                    </a:prstGeom>
                    <a:noFill/>
                    <a:ln w="6350">
                      <a:noFill/>
                    </a:ln>
                    <a:effectLst/>
                  </p:spPr>
                  <p:style>
                    <a:lnRef idx="0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vert="vert270"/>
                    <a:lstStyle/>
                    <a:p>
                      <a:pPr algn="ctr" eaLnBrk="1" hangingPunct="1">
                        <a:spcAft>
                          <a:spcPts val="0"/>
                        </a:spcAft>
                        <a:defRPr/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2. Составляющие медицинской помощи</a:t>
                      </a:r>
                    </a:p>
                  </p:txBody>
                </p:sp>
                <p:grpSp>
                  <p:nvGrpSpPr>
                    <p:cNvPr id="26638" name="Группа 4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8979" y="80907"/>
                      <a:ext cx="4309951" cy="3349957"/>
                      <a:chOff x="-544684" y="80907"/>
                      <a:chExt cx="4309951" cy="3349957"/>
                    </a:xfrm>
                  </p:grpSpPr>
                  <p:grpSp>
                    <p:nvGrpSpPr>
                      <p:cNvPr id="26639" name="Группа 4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67308"/>
                        <a:ext cx="3008788" cy="3163556"/>
                        <a:chOff x="0" y="-53534"/>
                        <a:chExt cx="3008788" cy="3163556"/>
                      </a:xfrm>
                    </p:grpSpPr>
                    <p:sp>
                      <p:nvSpPr>
                        <p:cNvPr id="26641" name="Надпись 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020" y="902588"/>
                          <a:ext cx="2280318" cy="574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anchor="ctr"/>
                        <a:lstStyle>
                          <a:lvl1pPr>
                            <a:spcBef>
                              <a:spcPct val="20000"/>
                            </a:spcBef>
                            <a:buChar char="•"/>
                            <a:defRPr sz="32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defRPr>
                          </a:lvl1pPr>
                          <a:lvl2pPr marL="742950" indent="-285750">
                            <a:spcBef>
                              <a:spcPct val="20000"/>
                            </a:spcBef>
                            <a:buChar char="–"/>
                            <a:defRPr sz="28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defRPr>
                          </a:lvl2pPr>
                          <a:lvl3pPr marL="1143000" indent="-228600">
                            <a:spcBef>
                              <a:spcPct val="20000"/>
                            </a:spcBef>
                            <a:buChar char="•"/>
                            <a:defRPr sz="24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defRPr>
                          </a:lvl3pPr>
                          <a:lvl4pPr marL="1600200" indent="-228600">
                            <a:spcBef>
                              <a:spcPct val="20000"/>
                            </a:spcBef>
                            <a:buChar char="–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defRPr>
                          </a:lvl4pPr>
                          <a:lvl5pPr marL="2057400" indent="-228600">
                            <a:spcBef>
                              <a:spcPct val="20000"/>
                            </a:spcBef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defRPr>
                          </a:lvl9pPr>
                        </a:lstStyle>
                        <a:p>
                          <a:pPr algn="ctr" eaLnBrk="1" hangingPunct="1">
                            <a:spcBef>
                              <a:spcPct val="0"/>
                            </a:spcBef>
                            <a:buFontTx/>
                            <a:buNone/>
                          </a:pPr>
                          <a:r>
                            <a:rPr lang="ru-RU" sz="2400" b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2.1. Профилактика</a:t>
                          </a:r>
                        </a:p>
                      </p:txBody>
                    </p:sp>
                    <p:grpSp>
                      <p:nvGrpSpPr>
                        <p:cNvPr id="26642" name="Группа 49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-53534"/>
                          <a:ext cx="3008788" cy="3163556"/>
                          <a:chOff x="0" y="-53534"/>
                          <a:chExt cx="3008788" cy="3163556"/>
                        </a:xfrm>
                      </p:grpSpPr>
                      <p:sp>
                        <p:nvSpPr>
                          <p:cNvPr id="26643" name="Надпись 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8021" y="2254078"/>
                            <a:ext cx="2280318" cy="8541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anchor="ctr"/>
                          <a:lstStyle>
                            <a:lvl1pPr>
                              <a:spcBef>
                                <a:spcPct val="20000"/>
                              </a:spcBef>
                              <a:buChar char="•"/>
                              <a:defRPr sz="32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defRPr>
                            </a:lvl1pPr>
                            <a:lvl2pPr marL="742950" indent="-285750">
                              <a:spcBef>
                                <a:spcPct val="20000"/>
                              </a:spcBef>
                              <a:buChar char="–"/>
                              <a:defRPr sz="28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defRPr>
                            </a:lvl2pPr>
                            <a:lvl3pPr marL="1143000" indent="-228600">
                              <a:spcBef>
                                <a:spcPct val="20000"/>
                              </a:spcBef>
                              <a:buChar char="•"/>
                              <a:defRPr sz="24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defRPr>
                            </a:lvl3pPr>
                            <a:lvl4pPr marL="1600200" indent="-228600">
                              <a:spcBef>
                                <a:spcPct val="20000"/>
                              </a:spcBef>
                              <a:buChar char="–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defRPr>
                            </a:lvl4pPr>
                            <a:lvl5pPr marL="2057400" indent="-228600">
                              <a:spcBef>
                                <a:spcPct val="20000"/>
                              </a:spcBef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defRPr>
                            </a:lvl9pPr>
                          </a:lstStyle>
                          <a:p>
                            <a:pPr algn="ctr" eaLnBrk="1" hangingPunct="1">
                              <a:spcBef>
                                <a:spcPct val="0"/>
                              </a:spcBef>
                              <a:buFontTx/>
                              <a:buNone/>
                            </a:pPr>
                            <a:r>
                              <a:rPr lang="ru-RU" sz="2400" b="1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2.3. Реабилитация</a:t>
                            </a:r>
                          </a:p>
                        </p:txBody>
                      </p:sp>
                      <p:grpSp>
                        <p:nvGrpSpPr>
                          <p:cNvPr id="26644" name="Группа 51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0" y="-53534"/>
                            <a:ext cx="3008788" cy="3163556"/>
                            <a:chOff x="0" y="-53534"/>
                            <a:chExt cx="3008788" cy="3163556"/>
                          </a:xfrm>
                        </p:grpSpPr>
                        <p:sp>
                          <p:nvSpPr>
                            <p:cNvPr id="23" name="Надпись 2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 rot="18876015">
                              <a:off x="2003059" y="2067810"/>
                              <a:ext cx="1213260" cy="530227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  <a:scene3d>
                              <a:camera prst="orthographicFront">
                                <a:rot lat="0" lon="0" rev="0"/>
                              </a:camera>
                              <a:lightRig rig="threePt" dir="t"/>
                            </a:scene3d>
                          </p:spPr>
                          <p:txBody>
                            <a:bodyPr/>
                            <a:lstStyle/>
                            <a:p>
                              <a:pPr algn="ctr" eaLnBrk="1" hangingPunct="1">
                                <a:spcAft>
                                  <a:spcPts val="0"/>
                                </a:spcAft>
                                <a:defRPr/>
                              </a:pPr>
                              <a:r>
                                <a:rPr lang="ru-RU" sz="1600" b="1" dirty="0">
                                  <a:latin typeface="Times New Roman"/>
                                  <a:ea typeface="Times New Roman"/>
                                  <a:cs typeface="+mn-cs"/>
                                </a:rPr>
                                <a:t>3.3. Другие организации и ведомства</a:t>
                              </a:r>
                            </a:p>
                          </p:txBody>
                        </p:sp>
                        <p:grpSp>
                          <p:nvGrpSpPr>
                            <p:cNvPr id="26646" name="Группа 53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0" y="-53534"/>
                              <a:ext cx="3008788" cy="3163556"/>
                              <a:chOff x="0" y="-53534"/>
                              <a:chExt cx="3008788" cy="3163556"/>
                            </a:xfrm>
                          </p:grpSpPr>
                          <p:sp>
                            <p:nvSpPr>
                              <p:cNvPr id="25" name="Надпись 2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 rot="18988760">
                                <a:off x="2113145" y="1274540"/>
                                <a:ext cx="895643" cy="496169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  <a:miter lim="800000"/>
                                <a:headEnd/>
                                <a:tailEnd/>
                              </a:ln>
                              <a:scene3d>
                                <a:camera prst="orthographicFront">
                                  <a:rot lat="0" lon="0" rev="0"/>
                                </a:camera>
                                <a:lightRig rig="threePt" dir="t"/>
                              </a:scene3d>
                            </p:spPr>
                            <p:txBody>
                              <a:bodyPr/>
                              <a:lstStyle/>
                              <a:p>
                                <a:pPr algn="ctr" eaLnBrk="1" hangingPunct="1">
                                  <a:spcAft>
                                    <a:spcPts val="0"/>
                                  </a:spcAft>
                                  <a:defRPr/>
                                </a:pPr>
                                <a:r>
                                  <a:rPr lang="ru-RU" sz="1600" b="1" spc="-50" dirty="0">
                                    <a:latin typeface="Times New Roman"/>
                                    <a:ea typeface="Times New Roman"/>
                                    <a:cs typeface="+mn-cs"/>
                                  </a:rPr>
                                  <a:t>3.2. Здравоохранение</a:t>
                                </a:r>
                              </a:p>
                            </p:txBody>
                          </p:sp>
                          <p:grpSp>
                            <p:nvGrpSpPr>
                              <p:cNvPr id="26648" name="Группа 55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0" y="-53534"/>
                                <a:ext cx="2872740" cy="3163556"/>
                                <a:chOff x="0" y="-53534"/>
                                <a:chExt cx="2872740" cy="3163556"/>
                              </a:xfrm>
                            </p:grpSpPr>
                            <p:sp>
                              <p:nvSpPr>
                                <p:cNvPr id="27" name="Надпись 2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 rot="18876015">
                                  <a:off x="1989342" y="596191"/>
                                  <a:ext cx="1253180" cy="393575"/>
                                </a:xfrm>
                                <a:prstGeom prst="rect">
                                  <a:avLst/>
                                </a:prstGeom>
                                <a:noFill/>
                                <a:ln w="9525">
                                  <a:noFill/>
                                  <a:miter lim="800000"/>
                                  <a:headEnd/>
                                  <a:tailEnd/>
                                </a:ln>
                                <a:scene3d>
                                  <a:camera prst="orthographicFront">
                                    <a:rot lat="0" lon="0" rev="0"/>
                                  </a:camera>
                                  <a:lightRig rig="threePt" dir="t"/>
                                </a:scene3d>
                              </p:spPr>
                              <p:txBody>
                                <a:bodyPr/>
                                <a:lstStyle/>
                                <a:p>
                                  <a:pPr algn="ctr" eaLnBrk="1" hangingPunct="1">
                                    <a:spcAft>
                                      <a:spcPts val="0"/>
                                    </a:spcAft>
                                    <a:defRPr/>
                                  </a:pPr>
                                  <a:r>
                                    <a:rPr lang="ru-RU" sz="1600" b="1" dirty="0">
                                      <a:latin typeface="Times New Roman"/>
                                      <a:ea typeface="Times New Roman"/>
                                      <a:cs typeface="+mn-cs"/>
                                    </a:rPr>
                                    <a:t>3.1. Население (пациенты)</a:t>
                                  </a:r>
                                </a:p>
                              </p:txBody>
                            </p:sp>
                            <p:grpSp>
                              <p:nvGrpSpPr>
                                <p:cNvPr id="26650" name="Группа 57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0" y="-53534"/>
                                  <a:ext cx="2872740" cy="3163556"/>
                                  <a:chOff x="0" y="-53534"/>
                                  <a:chExt cx="2872740" cy="3163556"/>
                                </a:xfrm>
                              </p:grpSpPr>
                              <p:grpSp>
                                <p:nvGrpSpPr>
                                  <p:cNvPr id="26651" name="Группа 58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0" y="-53534"/>
                                    <a:ext cx="2872740" cy="3163556"/>
                                    <a:chOff x="0" y="-53534"/>
                                    <a:chExt cx="2872740" cy="3163556"/>
                                  </a:xfrm>
                                </p:grpSpPr>
                                <p:grpSp>
                                  <p:nvGrpSpPr>
                                    <p:cNvPr id="26653" name="Группа 60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0" y="-53534"/>
                                      <a:ext cx="2872740" cy="3163556"/>
                                      <a:chOff x="0" y="-93254"/>
                                      <a:chExt cx="2872740" cy="3163556"/>
                                    </a:xfrm>
                                  </p:grpSpPr>
                                  <p:sp>
                                    <p:nvSpPr>
                                      <p:cNvPr id="26655" name="Куб 32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0" y="51975"/>
                                        <a:ext cx="2872740" cy="3018327"/>
                                      </a:xfrm>
                                      <a:prstGeom prst="cube">
                                        <a:avLst>
                                          <a:gd name="adj" fmla="val 25000"/>
                                        </a:avLst>
                                      </a:prstGeom>
                                      <a:noFill/>
                                      <a:ln w="25400" algn="ctr">
                                        <a:solidFill>
                                          <a:schemeClr val="tx1"/>
                                        </a:solidFill>
                                        <a:miter lim="800000"/>
                                        <a:headEnd/>
                                        <a:tailEnd/>
                                      </a:ln>
                                      <a:extLst>
                                        <a:ext uri="{909E8E84-426E-40DD-AFC4-6F175D3DCCD1}">
                                          <a14:hiddenFill xmlns:a14="http://schemas.microsoft.com/office/drawing/2010/main">
                                            <a:solidFill>
                                              <a:srgbClr val="FFFFFF"/>
                                            </a:solidFill>
                                          </a14:hiddenFill>
                                        </a:ext>
                                      </a:extLst>
                                    </p:spPr>
                                    <p:txBody>
                                      <a:bodyPr anchor="ctr"/>
                                      <a:lstStyle>
                                        <a:lvl1pPr>
                                          <a:spcBef>
                                            <a:spcPct val="20000"/>
                                          </a:spcBef>
                                          <a:buChar char="•"/>
                                          <a:defRPr sz="32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1pPr>
                                        <a:lvl2pPr marL="742950" indent="-285750">
                                          <a:spcBef>
                                            <a:spcPct val="20000"/>
                                          </a:spcBef>
                                          <a:buChar char="–"/>
                                          <a:defRPr sz="28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2pPr>
                                        <a:lvl3pPr marL="1143000" indent="-228600">
                                          <a:spcBef>
                                            <a:spcPct val="20000"/>
                                          </a:spcBef>
                                          <a:buChar char="•"/>
                                          <a:defRPr sz="24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3pPr>
                                        <a:lvl4pPr marL="1600200" indent="-228600">
                                          <a:spcBef>
                                            <a:spcPct val="20000"/>
                                          </a:spcBef>
                                          <a:buChar char="–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4pPr>
                                        <a:lvl5pPr marL="2057400" indent="-228600">
                                          <a:spcBef>
                                            <a:spcPct val="20000"/>
                                          </a:spcBef>
                                          <a:buChar char="»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5pPr>
                                        <a:lvl6pPr marL="2514600" indent="-228600" eaLnBrk="0" fontAlgn="base" hangingPunct="0">
                                          <a:spcBef>
                                            <a:spcPct val="20000"/>
                                          </a:spcBef>
                                          <a:spcAft>
                                            <a:spcPct val="0"/>
                                          </a:spcAft>
                                          <a:buChar char="»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6pPr>
                                        <a:lvl7pPr marL="2971800" indent="-228600" eaLnBrk="0" fontAlgn="base" hangingPunct="0">
                                          <a:spcBef>
                                            <a:spcPct val="20000"/>
                                          </a:spcBef>
                                          <a:spcAft>
                                            <a:spcPct val="0"/>
                                          </a:spcAft>
                                          <a:buChar char="»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7pPr>
                                        <a:lvl8pPr marL="3429000" indent="-228600" eaLnBrk="0" fontAlgn="base" hangingPunct="0">
                                          <a:spcBef>
                                            <a:spcPct val="20000"/>
                                          </a:spcBef>
                                          <a:spcAft>
                                            <a:spcPct val="0"/>
                                          </a:spcAft>
                                          <a:buChar char="»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8pPr>
                                        <a:lvl9pPr marL="3886200" indent="-228600" eaLnBrk="0" fontAlgn="base" hangingPunct="0">
                                          <a:spcBef>
                                            <a:spcPct val="20000"/>
                                          </a:spcBef>
                                          <a:spcAft>
                                            <a:spcPct val="0"/>
                                          </a:spcAft>
                                          <a:buChar char="»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9pPr>
                                      </a:lstStyle>
                                      <a:p>
                                        <a:pPr eaLnBrk="1" hangingPunct="1">
                                          <a:spcBef>
                                            <a:spcPct val="0"/>
                                          </a:spcBef>
                                          <a:buFontTx/>
                                          <a:buNone/>
                                        </a:pPr>
                                        <a:endParaRPr lang="ru-RU" sz="18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26656" name="Надпись 2"/>
                                      <p:cNvSpPr txBox="1">
                                        <a:spLocks noChangeArrowheads="1"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8021" y="1561139"/>
                                        <a:ext cx="2193658" cy="563121"/>
                                      </a:xfrm>
                                      <a:prstGeom prst="rect">
                                        <a:avLst/>
                                      </a:prstGeom>
                                      <a:noFill/>
                                      <a:ln>
                                        <a:noFill/>
                                      </a:ln>
                                      <a:extLst>
                                        <a:ext uri="{909E8E84-426E-40DD-AFC4-6F175D3DCCD1}">
                                          <a14:hiddenFill xmlns:a14="http://schemas.microsoft.com/office/drawing/2010/main">
                                            <a:solidFill>
                                              <a:srgbClr val="FFFFFF"/>
                                            </a:solidFill>
                                          </a14:hiddenFill>
                                        </a:ext>
                                        <a:ext uri="{91240B29-F687-4F45-9708-019B960494DF}">
                                          <a14:hiddenLine xmlns:a14="http://schemas.microsoft.com/office/drawing/2010/main" w="9525">
                                            <a:solidFill>
                                              <a:srgbClr val="000000"/>
                                            </a:solidFill>
                                            <a:miter lim="800000"/>
                                            <a:headEnd/>
                                            <a:tailEnd/>
                                          </a14:hiddenLine>
                                        </a:ext>
                                      </a:extLst>
                                    </p:spPr>
                                    <p:txBody>
                                      <a:bodyPr anchor="ctr"/>
                                      <a:lstStyle>
                                        <a:lvl1pPr>
                                          <a:spcBef>
                                            <a:spcPct val="20000"/>
                                          </a:spcBef>
                                          <a:buChar char="•"/>
                                          <a:defRPr sz="32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1pPr>
                                        <a:lvl2pPr marL="742950" indent="-285750">
                                          <a:spcBef>
                                            <a:spcPct val="20000"/>
                                          </a:spcBef>
                                          <a:buChar char="–"/>
                                          <a:defRPr sz="28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2pPr>
                                        <a:lvl3pPr marL="1143000" indent="-228600">
                                          <a:spcBef>
                                            <a:spcPct val="20000"/>
                                          </a:spcBef>
                                          <a:buChar char="•"/>
                                          <a:defRPr sz="24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3pPr>
                                        <a:lvl4pPr marL="1600200" indent="-228600">
                                          <a:spcBef>
                                            <a:spcPct val="20000"/>
                                          </a:spcBef>
                                          <a:buChar char="–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4pPr>
                                        <a:lvl5pPr marL="2057400" indent="-228600">
                                          <a:spcBef>
                                            <a:spcPct val="20000"/>
                                          </a:spcBef>
                                          <a:buChar char="»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5pPr>
                                        <a:lvl6pPr marL="2514600" indent="-228600" eaLnBrk="0" fontAlgn="base" hangingPunct="0">
                                          <a:spcBef>
                                            <a:spcPct val="20000"/>
                                          </a:spcBef>
                                          <a:spcAft>
                                            <a:spcPct val="0"/>
                                          </a:spcAft>
                                          <a:buChar char="»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6pPr>
                                        <a:lvl7pPr marL="2971800" indent="-228600" eaLnBrk="0" fontAlgn="base" hangingPunct="0">
                                          <a:spcBef>
                                            <a:spcPct val="20000"/>
                                          </a:spcBef>
                                          <a:spcAft>
                                            <a:spcPct val="0"/>
                                          </a:spcAft>
                                          <a:buChar char="»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7pPr>
                                        <a:lvl8pPr marL="3429000" indent="-228600" eaLnBrk="0" fontAlgn="base" hangingPunct="0">
                                          <a:spcBef>
                                            <a:spcPct val="20000"/>
                                          </a:spcBef>
                                          <a:spcAft>
                                            <a:spcPct val="0"/>
                                          </a:spcAft>
                                          <a:buChar char="»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8pPr>
                                        <a:lvl9pPr marL="3886200" indent="-228600" eaLnBrk="0" fontAlgn="base" hangingPunct="0">
                                          <a:spcBef>
                                            <a:spcPct val="20000"/>
                                          </a:spcBef>
                                          <a:spcAft>
                                            <a:spcPct val="0"/>
                                          </a:spcAft>
                                          <a:buChar char="»"/>
                                          <a:defRPr sz="2000">
                                            <a:solidFill>
                                              <a:schemeClr val="tx1"/>
                                            </a:solidFill>
                                            <a:latin typeface="Arial" panose="020B0604020202020204" pitchFamily="34" charset="0"/>
                                            <a:cs typeface="Arial" panose="020B0604020202020204" pitchFamily="34" charset="0"/>
                                          </a:defRPr>
                                        </a:lvl9pPr>
                                      </a:lstStyle>
                                      <a:p>
                                        <a:pPr algn="ctr" eaLnBrk="1" hangingPunct="1">
                                          <a:spcBef>
                                            <a:spcPct val="0"/>
                                          </a:spcBef>
                                          <a:buFontTx/>
                                          <a:buNone/>
                                        </a:pPr>
                                        <a:r>
                                          <a:rPr lang="ru-RU" sz="2400" b="1">
                                            <a:latin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a:t>2.2. Оказание помощи</a:t>
                                        </a:r>
                                      </a:p>
                                    </p:txBody>
                                  </p:sp>
                                  <p:cxnSp>
                                    <p:nvCxnSpPr>
                                      <p:cNvPr id="26657" name="Прямая соединительная линия 34"/>
                                      <p:cNvCxnSpPr>
                                        <a:cxnSpLocks/>
                                      </p:cNvCxnSpPr>
                                      <p:nvPr/>
                                    </p:nvCxnSpPr>
                                    <p:spPr bwMode="auto">
                                      <a:xfrm flipV="1">
                                        <a:off x="2252144" y="1437805"/>
                                        <a:ext cx="620596" cy="731506"/>
                                      </a:xfrm>
                                      <a:prstGeom prst="line">
                                        <a:avLst/>
                                      </a:prstGeom>
                                      <a:noFill/>
                                      <a:ln w="22225" algn="ctr">
                                        <a:solidFill>
                                          <a:schemeClr val="tx1"/>
                                        </a:solidFill>
                                        <a:round/>
                                        <a:headEnd/>
                                        <a:tailEnd/>
                                      </a:ln>
                                      <a:extLst>
                                        <a:ext uri="{909E8E84-426E-40DD-AFC4-6F175D3DCCD1}">
                                          <a14:hiddenFill xmlns:a14="http://schemas.microsoft.com/office/drawing/2010/main">
                                            <a:noFill/>
                                          </a14:hiddenFill>
                                        </a:ext>
                                      </a:extLst>
                                    </p:spPr>
                                  </p:cxnSp>
                                  <p:cxnSp>
                                    <p:nvCxnSpPr>
                                      <p:cNvPr id="26658" name="Прямая соединительная линия 35"/>
                                      <p:cNvCxnSpPr>
                                        <a:cxnSpLocks/>
                                      </p:cNvCxnSpPr>
                                      <p:nvPr/>
                                    </p:nvCxnSpPr>
                                    <p:spPr bwMode="auto">
                                      <a:xfrm flipV="1">
                                        <a:off x="1034426" y="45834"/>
                                        <a:ext cx="674633" cy="769372"/>
                                      </a:xfrm>
                                      <a:prstGeom prst="line">
                                        <a:avLst/>
                                      </a:prstGeom>
                                      <a:noFill/>
                                      <a:ln w="22225" algn="ctr">
                                        <a:solidFill>
                                          <a:schemeClr val="tx1"/>
                                        </a:solidFill>
                                        <a:round/>
                                        <a:headEnd/>
                                        <a:tailEnd/>
                                      </a:ln>
                                      <a:extLst>
                                        <a:ext uri="{909E8E84-426E-40DD-AFC4-6F175D3DCCD1}">
                                          <a14:hiddenFill xmlns:a14="http://schemas.microsoft.com/office/drawing/2010/main">
                                            <a:noFill/>
                                          </a14:hiddenFill>
                                        </a:ext>
                                      </a:extLst>
                                    </p:spPr>
                                  </p:cxnSp>
                                  <p:sp>
                                    <p:nvSpPr>
                                      <p:cNvPr id="37" name="Надпись 2"/>
                                      <p:cNvSpPr txBox="1">
                                        <a:spLocks noChangeArrowheads="1"/>
                                      </p:cNvSpPr>
                                      <p:nvPr/>
                                    </p:nvSpPr>
                                    <p:spPr bwMode="auto">
                                      <a:xfrm rot="18917519">
                                        <a:off x="390593" y="-93254"/>
                                        <a:ext cx="902315" cy="998637"/>
                                      </a:xfrm>
                                      <a:prstGeom prst="rect">
                                        <a:avLst/>
                                      </a:prstGeom>
                                      <a:noFill/>
                                      <a:ln w="9525">
                                        <a:noFill/>
                                        <a:miter lim="800000"/>
                                        <a:headEnd/>
                                        <a:tailEnd/>
                                      </a:ln>
                                      <a:scene3d>
                                        <a:camera prst="orthographicFront">
                                          <a:rot lat="0" lon="0" rev="0"/>
                                        </a:camera>
                                        <a:lightRig rig="threePt" dir="t"/>
                                      </a:scene3d>
                                    </p:spPr>
                                    <p:txBody>
                                      <a:bodyPr anchor="ctr"/>
                                      <a:lstStyle/>
                                      <a:p>
                                        <a:pPr algn="ctr" eaLnBrk="1" hangingPunct="1">
                                          <a:spcAft>
                                            <a:spcPts val="0"/>
                                          </a:spcAft>
                                          <a:defRPr/>
                                        </a:pPr>
                                        <a:r>
                                          <a:rPr lang="ru-RU" sz="1600" b="1" spc="-50" dirty="0">
                                            <a:latin typeface="Times New Roman"/>
                                            <a:ea typeface="Times New Roman"/>
                                            <a:cs typeface="+mn-cs"/>
                                          </a:rPr>
                                          <a:t>1.1. Орга­низационно-  управленческий аспект</a:t>
                                        </a:r>
                                      </a:p>
                                    </p:txBody>
                                  </p:sp>
                                </p:grpSp>
                                <p:sp>
                                  <p:nvSpPr>
                                    <p:cNvPr id="32" name="Надпись 2"/>
                                    <p:cNvSpPr txBox="1"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 rot="19103137">
                                      <a:off x="1121137" y="231882"/>
                                      <a:ext cx="978310" cy="386279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  <a:scene3d>
                                      <a:camera prst="orthographicFront">
                                        <a:rot lat="0" lon="0" rev="0"/>
                                      </a:camera>
                                      <a:lightRig rig="threePt" dir="t"/>
                                    </a:scene3d>
                                  </p:spPr>
                                  <p:txBody>
                                    <a:bodyPr/>
                                    <a:lstStyle/>
                                    <a:p>
                                      <a:pPr algn="ctr" eaLnBrk="1" hangingPunct="1">
                                        <a:spcAft>
                                          <a:spcPts val="0"/>
                                        </a:spcAft>
                                        <a:defRPr/>
                                      </a:pPr>
                                      <a:r>
                                        <a:rPr lang="ru-RU" sz="1600" b="1" dirty="0">
                                          <a:latin typeface="Times New Roman"/>
                                          <a:ea typeface="Times New Roman"/>
                                          <a:cs typeface="+mn-cs"/>
                                        </a:rPr>
                                        <a:t>1.2.</a:t>
                                      </a:r>
                                      <a:r>
                                        <a:rPr lang="ru-RU" sz="1600" dirty="0">
                                          <a:latin typeface="Times New Roman"/>
                                          <a:ea typeface="Times New Roman"/>
                                          <a:cs typeface="+mn-cs"/>
                                        </a:rPr>
                                        <a:t> </a:t>
                                      </a:r>
                                      <a:r>
                                        <a:rPr lang="ru-RU" sz="1600" b="1" dirty="0">
                                          <a:latin typeface="Times New Roman"/>
                                          <a:ea typeface="Times New Roman"/>
                                          <a:cs typeface="+mn-cs"/>
                                        </a:rPr>
                                        <a:t>Технологический</a:t>
                                      </a:r>
                                    </a:p>
                                  </p:txBody>
                                </p:sp>
                              </p:grpSp>
                              <p:sp>
                                <p:nvSpPr>
                                  <p:cNvPr id="30" name="Надпись 2"/>
                                  <p:cNvSpPr txBox="1"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 rot="18996717">
                                    <a:off x="1763885" y="197218"/>
                                    <a:ext cx="943008" cy="576828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  <a:scene3d>
                                    <a:camera prst="orthographicFront">
                                      <a:rot lat="0" lon="0" rev="0"/>
                                    </a:camera>
                                    <a:lightRig rig="threePt" dir="t"/>
                                  </a:scene3d>
                                </p:spPr>
                                <p:txBody>
                                  <a:bodyPr/>
                                  <a:lstStyle/>
                                  <a:p>
                                    <a:pPr algn="ctr" eaLnBrk="1" hangingPunct="1">
                                      <a:spcAft>
                                        <a:spcPts val="0"/>
                                      </a:spcAft>
                                      <a:defRPr/>
                                    </a:pPr>
                                    <a:r>
                                      <a:rPr lang="ru-RU" sz="1600" b="1" dirty="0">
                                        <a:latin typeface="Times New Roman"/>
                                        <a:ea typeface="Times New Roman"/>
                                        <a:cs typeface="+mn-cs"/>
                                      </a:rPr>
                                      <a:t>1.3.</a:t>
                                    </a:r>
                                    <a:r>
                                      <a:rPr lang="ru-RU" sz="1600" dirty="0">
                                        <a:latin typeface="Times New Roman"/>
                                        <a:ea typeface="Times New Roman"/>
                                        <a:cs typeface="+mn-cs"/>
                                      </a:rPr>
                                      <a:t> </a:t>
                                    </a:r>
                                    <a:r>
                                      <a:rPr lang="ru-RU" sz="1600" b="1" dirty="0">
                                        <a:latin typeface="Times New Roman"/>
                                        <a:ea typeface="Times New Roman"/>
                                        <a:cs typeface="+mn-cs"/>
                                      </a:rPr>
                                      <a:t>Образовательный</a:t>
                                    </a:r>
                                  </a:p>
                                </p:txBody>
                              </p:sp>
                            </p:grpSp>
                          </p:grpSp>
                        </p:grpSp>
                      </p:grpSp>
                    </p:grpSp>
                  </p:grpSp>
                  <p:sp>
                    <p:nvSpPr>
                      <p:cNvPr id="18" name="Поле 2"/>
                      <p:cNvSpPr txBox="1"/>
                      <p:nvPr/>
                    </p:nvSpPr>
                    <p:spPr>
                      <a:xfrm>
                        <a:off x="-544684" y="80907"/>
                        <a:ext cx="4309951" cy="354637"/>
                      </a:xfrm>
                      <a:prstGeom prst="rect">
                        <a:avLst/>
                      </a:prstGeom>
                      <a:noFill/>
                      <a:ln w="6350">
                        <a:noFill/>
                      </a:ln>
                      <a:effectLst/>
                    </p:spPr>
                    <p:style>
                      <a:lnRef idx="0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defRPr>
                        </a:lvl5pPr>
                        <a:lvl6pPr marL="2514600" indent="-22860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defRPr>
                        </a:lvl6pPr>
                        <a:lvl7pPr marL="2971800" indent="-22860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defRPr>
                        </a:lvl7pPr>
                        <a:lvl8pPr marL="3429000" indent="-22860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defRPr>
                        </a:lvl8pPr>
                        <a:lvl9pPr marL="3886200" indent="-22860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defRPr>
                        </a:lvl9pPr>
                      </a:lstStyle>
                      <a:p>
                        <a:pPr algn="ctr" eaLnBrk="1" hangingPunct="1">
                          <a:defRPr/>
                        </a:pPr>
                        <a:r>
                          <a:rPr lang="ru-RU" sz="2200" b="1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1. Основные направления управленческого процесса</a:t>
                        </a:r>
                      </a:p>
                    </p:txBody>
                  </p:sp>
                </p:grpSp>
              </p:grpSp>
              <p:sp>
                <p:nvSpPr>
                  <p:cNvPr id="14" name="Поле 3"/>
                  <p:cNvSpPr txBox="1"/>
                  <p:nvPr/>
                </p:nvSpPr>
                <p:spPr>
                  <a:xfrm>
                    <a:off x="3657585" y="564650"/>
                    <a:ext cx="474603" cy="2303661"/>
                  </a:xfrm>
                  <a:prstGeom prst="rect">
                    <a:avLst/>
                  </a:prstGeom>
                  <a:noFill/>
                  <a:ln w="6350">
                    <a:noFill/>
                  </a:ln>
                  <a:effectLst/>
                </p:spPr>
                <p:style>
                  <a:lnRef idx="0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eaVert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defRPr/>
                    </a:pPr>
                    <a:r>
                      <a:rPr lang="ru-RU" sz="2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3. Основные пользователи информации</a:t>
                    </a:r>
                  </a:p>
                </p:txBody>
              </p:sp>
            </p:grpSp>
            <p:cxnSp>
              <p:nvCxnSpPr>
                <p:cNvPr id="26634" name="Прямая соединительная линия 11"/>
                <p:cNvCxnSpPr>
                  <a:cxnSpLocks/>
                </p:cNvCxnSpPr>
                <p:nvPr/>
              </p:nvCxnSpPr>
              <p:spPr bwMode="auto">
                <a:xfrm flipV="1">
                  <a:off x="4661856" y="682881"/>
                  <a:ext cx="1337579" cy="1229774"/>
                </a:xfrm>
                <a:prstGeom prst="line">
                  <a:avLst/>
                </a:prstGeom>
                <a:noFill/>
                <a:ln w="222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</p:grpSp>
      <p:sp>
        <p:nvSpPr>
          <p:cNvPr id="38" name="Подзаголовок 2"/>
          <p:cNvSpPr txBox="1">
            <a:spLocks/>
          </p:cNvSpPr>
          <p:nvPr/>
        </p:nvSpPr>
        <p:spPr bwMode="auto">
          <a:xfrm>
            <a:off x="179512" y="95261"/>
            <a:ext cx="8962820" cy="1124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itchFamily="18" charset="0"/>
              <a:buChar char="▫"/>
              <a:defRPr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"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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 kern="1200">
                <a:solidFill>
                  <a:srgbClr val="A04DA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 algn="ctr">
              <a:buFont typeface="Georgia" pitchFamily="18" charset="0"/>
              <a:buNone/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Организационно-функциональная структура модели информационного обеспечения первичной медико-санитарной помощи городскому населению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0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589962" cy="836613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Оптимизация кадрового потенциала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412776"/>
            <a:ext cx="7200800" cy="41497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b="1" dirty="0" smtClean="0"/>
              <a:t>    Определение потребности в медицинских  кадрах - важная задача обеспечить всё возрастающую потребность населения в МП, но далеко не главная. Прежде всего необходимо подготовить кадры, правильно их расставить и закрепить на местах, где они нужны, т.е. создать необходимые условия, используя мотивационные  механизмы.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0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b="1" dirty="0" smtClean="0"/>
              <a:t>    Майские указы  (2012г.) Президента  РФ предусматривают один  из таких  способов закрепления – повышение заработной платы (ЗП) к 2018 году до уровня 200%  от средней ЗП по экономике.</a:t>
            </a:r>
            <a:r>
              <a:rPr lang="ru-RU" sz="2000" dirty="0" smtClean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38206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Объективные характеристики качества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медицинской помощи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923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407400" cy="981075"/>
          </a:xfrm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dirty="0" smtClean="0"/>
              <a:t>Спектр методов достижения доступности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412776"/>
            <a:ext cx="7416824" cy="496820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ru-RU" b="1" i="1" dirty="0" smtClean="0"/>
              <a:t>   </a:t>
            </a:r>
          </a:p>
          <a:p>
            <a:pPr eaLnBrk="1" hangingPunct="1">
              <a:buFontTx/>
              <a:buNone/>
            </a:pPr>
            <a:r>
              <a:rPr lang="ru-RU" sz="3000" b="1" i="1" dirty="0" smtClean="0"/>
              <a:t>   </a:t>
            </a:r>
            <a:r>
              <a:rPr lang="ru-RU" sz="3000" b="1" dirty="0" smtClean="0"/>
              <a:t>Воспитание у населения необходимости соблюдения здорового образа жизни </a:t>
            </a:r>
            <a:r>
              <a:rPr lang="ru-RU" sz="3000" dirty="0" smtClean="0"/>
              <a:t>и ответственности за свое здоровье, здоровье детей и близких и, образовательного уровня по гигиеническим аспектам, с одной стороны. </a:t>
            </a:r>
          </a:p>
          <a:p>
            <a:pPr eaLnBrk="1" hangingPunct="1">
              <a:buFontTx/>
              <a:buNone/>
            </a:pPr>
            <a:r>
              <a:rPr lang="ru-RU" sz="3000" dirty="0" smtClean="0"/>
              <a:t>   С другой стороны, со стороны общества, государства, должны быть созданы все необходимые условия для практической реализации данного направления.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99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7869560" cy="864096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800" dirty="0" smtClean="0"/>
              <a:t>продолжение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196752"/>
            <a:ext cx="7750000" cy="5256113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dirty="0" smtClean="0"/>
              <a:t>Экономические, социальные и медицинские потери от несоблюдения здорового образа жизни огромны, именно поэтому оправданы  и поддерживаются государством профилактические мероприятия направленные на снижение негативного влияния факторов и пропаганды здорового образа жизни  в 2014 году количество курильщиков снизилось на 16%).</a:t>
            </a:r>
          </a:p>
          <a:p>
            <a:pPr eaLnBrk="1" hangingPunct="1"/>
            <a:r>
              <a:rPr lang="ru-RU" sz="2400" dirty="0" smtClean="0"/>
              <a:t> Все это, безусловно, сказалось на предотвратимых потерях, что непременно отразится на снижение потребности  и  повышение доступности   медицинской помощи.  </a:t>
            </a:r>
          </a:p>
        </p:txBody>
      </p:sp>
    </p:spTree>
    <p:extLst>
      <p:ext uri="{BB962C8B-B14F-4D97-AF65-F5344CB8AC3E}">
        <p14:creationId xmlns:p14="http://schemas.microsoft.com/office/powerpoint/2010/main" val="165089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075612" cy="687387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Приоритет профилактике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196753"/>
            <a:ext cx="7787208" cy="482453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b="1" dirty="0" smtClean="0"/>
              <a:t>   </a:t>
            </a:r>
            <a:r>
              <a:rPr lang="ru-RU" sz="2400" dirty="0" smtClean="0"/>
              <a:t>Известно, что почти 80% всех случаев смертей причиной являются   четыре группы заболеваний :  сердечно-сосудистые, онкологические, сахарный диабет, хронические болезни легких  и несчастные случаи, травмы и отравления.</a:t>
            </a:r>
          </a:p>
          <a:p>
            <a:pPr eaLnBrk="1" hangingPunct="1">
              <a:buFontTx/>
              <a:buNone/>
            </a:pPr>
            <a:r>
              <a:rPr lang="ru-RU" sz="2400" dirty="0" smtClean="0"/>
              <a:t>    У всех этих причин смерти  имеются факторы риска, в том числе общие, и  условия, которые способствуют негативным исходам.  Поэтому  главным направлением по снижению предотвратимых потерь и  является профилактика.  </a:t>
            </a:r>
          </a:p>
        </p:txBody>
      </p:sp>
    </p:spTree>
    <p:extLst>
      <p:ext uri="{BB962C8B-B14F-4D97-AF65-F5344CB8AC3E}">
        <p14:creationId xmlns:p14="http://schemas.microsoft.com/office/powerpoint/2010/main" val="306666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424862" cy="922337"/>
          </a:xfrm>
          <a:noFill/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i="1" dirty="0" smtClean="0"/>
              <a:t>  </a:t>
            </a:r>
            <a:r>
              <a:rPr lang="ru-RU" sz="2800" dirty="0" smtClean="0"/>
              <a:t>Достоверность медико-статистических данных</a:t>
            </a:r>
            <a:endParaRPr lang="ru-RU" sz="3600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412776"/>
            <a:ext cx="7848872" cy="51847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dirty="0" smtClean="0"/>
              <a:t>Данные о состоянии здоровья, проведенных медицинских вмешательствах, результаты исследования, выполненные в медицинских организациях не зависимо от формы собственности, должны быть внесены в </a:t>
            </a:r>
            <a:r>
              <a:rPr lang="ru-RU" sz="2400" i="1" dirty="0" smtClean="0"/>
              <a:t>электронную медицинскую карту пациента и</a:t>
            </a:r>
            <a:r>
              <a:rPr lang="ru-RU" sz="2400" dirty="0" smtClean="0"/>
              <a:t> поддерживаться  в актуальном состоянии. </a:t>
            </a:r>
          </a:p>
          <a:p>
            <a:pPr eaLnBrk="1" hangingPunct="1"/>
            <a:r>
              <a:rPr lang="ru-RU" sz="2400" dirty="0" smtClean="0"/>
              <a:t>То есть, речь идет о создании электронного здравоохранения – это информационная поддержка на основе </a:t>
            </a:r>
            <a:r>
              <a:rPr lang="ru-RU" sz="2400" dirty="0" err="1" smtClean="0"/>
              <a:t>персоно</a:t>
            </a:r>
            <a:r>
              <a:rPr lang="ru-RU" sz="2400" dirty="0" smtClean="0"/>
              <a:t>-центрированного подхода  и оперативного доступа к медико-статистическим данным. </a:t>
            </a:r>
          </a:p>
        </p:txBody>
      </p:sp>
    </p:spTree>
    <p:extLst>
      <p:ext uri="{BB962C8B-B14F-4D97-AF65-F5344CB8AC3E}">
        <p14:creationId xmlns:p14="http://schemas.microsoft.com/office/powerpoint/2010/main" val="361243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b="1" dirty="0" smtClean="0"/>
              <a:t> </a:t>
            </a:r>
            <a:r>
              <a:rPr lang="ru-RU" sz="3600" dirty="0" smtClean="0"/>
              <a:t>Институт  «помощник врача»</a:t>
            </a:r>
            <a:r>
              <a:rPr lang="ru-RU" sz="2400" b="1" i="1" dirty="0" smtClean="0"/>
              <a:t>                                    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2756" y="1124744"/>
            <a:ext cx="7721873" cy="4967758"/>
          </a:xfrm>
        </p:spPr>
        <p:txBody>
          <a:bodyPr/>
          <a:lstStyle/>
          <a:p>
            <a:pPr eaLnBrk="1" hangingPunct="1"/>
            <a:r>
              <a:rPr lang="ru-RU" sz="2000" dirty="0" smtClean="0"/>
              <a:t>Институт помощника врача – важный инструмент обеспечения доступности и качества МП в амбулаторно-поликлинических МО. </a:t>
            </a:r>
            <a:r>
              <a:rPr lang="ru-RU" sz="2000" b="1" dirty="0" smtClean="0"/>
              <a:t>При огромном дефиците врачей первичного звена, а также необходимостью оформления большого количества документов, представляется актуальным введение в штатное расписание  поликлиник  должности помощника (ассистента)  участкового врача</a:t>
            </a:r>
            <a:r>
              <a:rPr lang="ru-RU" sz="2000" dirty="0" smtClean="0"/>
              <a:t>. </a:t>
            </a:r>
          </a:p>
          <a:p>
            <a:pPr eaLnBrk="1" hangingPunct="1">
              <a:buFontTx/>
              <a:buNone/>
            </a:pPr>
            <a:r>
              <a:rPr lang="ru-RU" sz="2000" dirty="0" smtClean="0"/>
              <a:t>    </a:t>
            </a:r>
            <a:r>
              <a:rPr lang="ru-RU" sz="2000" b="1" dirty="0" smtClean="0"/>
              <a:t>В обязанности такого специалиста  может входить:</a:t>
            </a:r>
          </a:p>
          <a:p>
            <a:pPr eaLnBrk="1" hangingPunct="1">
              <a:buFontTx/>
              <a:buNone/>
            </a:pPr>
            <a:r>
              <a:rPr lang="ru-RU" sz="2000" dirty="0" smtClean="0"/>
              <a:t>-   первичный сбор необходимой информации  (заполнение анкет, учетно-отчетных документов, ввод  данных из основного документа в электронную БД);</a:t>
            </a:r>
          </a:p>
          <a:p>
            <a:pPr eaLnBrk="1" hangingPunct="1">
              <a:buFontTx/>
              <a:buNone/>
            </a:pPr>
            <a:r>
              <a:rPr lang="ru-RU" sz="2000" dirty="0" smtClean="0"/>
              <a:t>-   подготовка выписок и эпикризов для пациента;</a:t>
            </a:r>
          </a:p>
          <a:p>
            <a:pPr eaLnBrk="1" hangingPunct="1">
              <a:buFontTx/>
              <a:buNone/>
            </a:pPr>
            <a:r>
              <a:rPr lang="ru-RU" sz="2000" dirty="0" smtClean="0"/>
              <a:t>-   в помощи при подготовки отчетов и анализа и др.   </a:t>
            </a:r>
            <a:r>
              <a:rPr lang="ru-RU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177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i="1" smtClean="0"/>
              <a:t>                                            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412776"/>
            <a:ext cx="7704856" cy="521821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dirty="0" smtClean="0"/>
              <a:t>Важным направлением в решении кадровой проблемы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является организация преемственности и информационного взаимодействия как со специалистами медицинских организаций, так и «смежных» профилей - образования, социального обеспечения, культуры, УВД и других.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    Особо это касается хронических больных, пожилых лиц нуждающихся в постоянном наблюдении и социальной помощи, где требуется индивидуальный подход к каждому пациенту и организация совместных действий медицинских и социальных работников и др. (Опыт Великобритании и Испании).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    С целью обеспечения доступности в специализированной медицинской помощи добиться повсеместного создания межрегиональных медицинских центров и диагностических центров 2-ой категории.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26305" y="344488"/>
            <a:ext cx="8507413" cy="86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Организация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преемственности и информационного взаимодействия</a:t>
            </a:r>
          </a:p>
        </p:txBody>
      </p:sp>
    </p:spTree>
    <p:extLst>
      <p:ext uri="{BB962C8B-B14F-4D97-AF65-F5344CB8AC3E}">
        <p14:creationId xmlns:p14="http://schemas.microsoft.com/office/powerpoint/2010/main" val="420521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i="1" smtClean="0"/>
              <a:t>                                              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052736"/>
            <a:ext cx="8208912" cy="5256584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i="1" dirty="0" smtClean="0"/>
              <a:t>   </a:t>
            </a:r>
          </a:p>
          <a:p>
            <a:pPr eaLnBrk="1" hangingPunct="1">
              <a:buFontTx/>
              <a:buNone/>
            </a:pPr>
            <a:r>
              <a:rPr lang="ru-RU" sz="2800" i="1" dirty="0" smtClean="0"/>
              <a:t>    </a:t>
            </a:r>
            <a:r>
              <a:rPr lang="ru-RU" sz="2400" dirty="0" smtClean="0"/>
              <a:t>Не менее важным в решении рассматриваемых проблем  обеспечения доступности и качества МП становится </a:t>
            </a:r>
            <a:r>
              <a:rPr lang="ru-RU" sz="2400" b="1" dirty="0" smtClean="0"/>
              <a:t>активное вовлечение в данный процесс бизнеса</a:t>
            </a:r>
            <a:r>
              <a:rPr lang="ru-RU" sz="2400" dirty="0" smtClean="0"/>
              <a:t>. </a:t>
            </a:r>
          </a:p>
          <a:p>
            <a:pPr eaLnBrk="1" hangingPunct="1">
              <a:buFontTx/>
              <a:buNone/>
            </a:pPr>
            <a:r>
              <a:rPr lang="ru-RU" sz="2400" dirty="0" smtClean="0"/>
              <a:t>    Речь идет не только об аттестации рабочих мест и создании надлежащих условий труда, но и </a:t>
            </a:r>
            <a:r>
              <a:rPr lang="ru-RU" sz="2400" b="1" dirty="0" smtClean="0"/>
              <a:t>широкого проведения оздоровительных профилактических мероприятий,</a:t>
            </a:r>
            <a:r>
              <a:rPr lang="ru-RU" sz="2400" dirty="0" smtClean="0"/>
              <a:t> </a:t>
            </a:r>
          </a:p>
          <a:p>
            <a:pPr eaLnBrk="1" hangingPunct="1">
              <a:buFontTx/>
              <a:buNone/>
            </a:pPr>
            <a:r>
              <a:rPr lang="ru-RU" sz="2400" dirty="0" smtClean="0"/>
              <a:t>     в том числе, внедрение (создание)   государственно-частных санаторно-оздоровительных и реабилитационных организаций.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57200" y="309563"/>
            <a:ext cx="8507413" cy="9368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Привлечение бизнеса</a:t>
            </a:r>
          </a:p>
        </p:txBody>
      </p:sp>
    </p:spTree>
    <p:extLst>
      <p:ext uri="{BB962C8B-B14F-4D97-AF65-F5344CB8AC3E}">
        <p14:creationId xmlns:p14="http://schemas.microsoft.com/office/powerpoint/2010/main" val="365045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застрахованных граждан в системе ОМС внедрить накопительные личные счета, для работодателей предусмотреть возможность изменение трафика взносов в фонд ТОМС с учетом состояния здоровья работающих. </a:t>
            </a:r>
          </a:p>
          <a:p>
            <a:endParaRPr lang="ru-RU" dirty="0"/>
          </a:p>
          <a:p>
            <a:r>
              <a:rPr lang="ru-RU" dirty="0"/>
              <a:t>    Представители всех ветвей и уровней власти также должны иметь какие-то преференции с учетом улучшения показателей общественного здоровья в регионах и муниципальных образованиях по итогам ежегодного</a:t>
            </a:r>
            <a:r>
              <a:rPr lang="ru-RU" b="1" dirty="0"/>
              <a:t> мониторинга.</a:t>
            </a:r>
          </a:p>
          <a:p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731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Внедрение непрерывного обучения врачей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 smtClean="0"/>
              <a:t>Важно </a:t>
            </a:r>
            <a:r>
              <a:rPr lang="ru-RU" dirty="0"/>
              <a:t>внедрить непрерывное обучение с элементами дистанционного обучения, на рабочих местах  и освоением новых технологий.</a:t>
            </a:r>
          </a:p>
          <a:p>
            <a:r>
              <a:rPr lang="ru-RU" i="1" dirty="0"/>
              <a:t>Исходные данные для расчета потребности медицинских кадров:</a:t>
            </a:r>
          </a:p>
          <a:p>
            <a:r>
              <a:rPr lang="ru-RU" i="1" dirty="0"/>
              <a:t>- </a:t>
            </a:r>
            <a:r>
              <a:rPr lang="ru-RU" dirty="0"/>
              <a:t>территориальная программа госгарантий;</a:t>
            </a:r>
          </a:p>
          <a:p>
            <a:r>
              <a:rPr lang="ru-RU" dirty="0"/>
              <a:t>- дорожная карта по оказанию МП в регионе на среднесрочный период;</a:t>
            </a:r>
          </a:p>
          <a:p>
            <a:r>
              <a:rPr lang="ru-RU" dirty="0"/>
              <a:t>- нормативно-правовые документы: -порядки, стандарты и КСГ и др.</a:t>
            </a:r>
          </a:p>
          <a:p>
            <a:r>
              <a:rPr lang="ru-RU" dirty="0"/>
              <a:t>Дефицит врачебных кадров  и других специалистов приводит к перегрузке – работа  свыше нормативов, не способствует  повышению доступности и качеств  МП.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91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Новые технологии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Особенностью современной медицины является её </a:t>
            </a:r>
            <a:r>
              <a:rPr lang="ru-RU" dirty="0" err="1"/>
              <a:t>трансляционность</a:t>
            </a:r>
            <a:r>
              <a:rPr lang="ru-RU" dirty="0"/>
              <a:t> – быстрое внедрение результатов фундаментальной науки в клиническую практику. </a:t>
            </a:r>
          </a:p>
          <a:p>
            <a:r>
              <a:rPr lang="ru-RU" dirty="0"/>
              <a:t> Прежде всего это касается болезней, являющихся причиной  высокой смертности, ростом инвалидности. </a:t>
            </a:r>
          </a:p>
          <a:p>
            <a:r>
              <a:rPr lang="ru-RU" dirty="0"/>
              <a:t>Так, например, расшифровка генома микобактерий МБТ (1998г) расширяет возможности фтизиатров в решения многих проблемных направлений – идентификации МБТ, лекарственной устойчивости, и таким образом повысить эффективность лечения на 35-40% </a:t>
            </a:r>
            <a:r>
              <a:rPr lang="ru-RU" sz="1600" i="1" dirty="0"/>
              <a:t>(Ольга </a:t>
            </a:r>
            <a:r>
              <a:rPr lang="ru-RU" sz="1600" i="1" dirty="0" err="1"/>
              <a:t>Демихова</a:t>
            </a:r>
            <a:r>
              <a:rPr lang="ru-RU" sz="1600" i="1" dirty="0"/>
              <a:t> 2014)</a:t>
            </a:r>
            <a:r>
              <a:rPr lang="ru-RU" dirty="0"/>
              <a:t>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868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79200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Характеристики качества медицинской помощи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1700213"/>
            <a:ext cx="7272337" cy="43926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000" smtClean="0"/>
              <a:t>- адекватность (</a:t>
            </a:r>
            <a:r>
              <a:rPr lang="en-US" sz="2000" smtClean="0"/>
              <a:t>appropriateness</a:t>
            </a:r>
            <a:r>
              <a:rPr lang="ru-RU" sz="20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- доступность (</a:t>
            </a:r>
            <a:r>
              <a:rPr lang="en-US" sz="2000" smtClean="0"/>
              <a:t>availability</a:t>
            </a:r>
            <a:r>
              <a:rPr lang="ru-RU" sz="20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- преемственность (</a:t>
            </a:r>
            <a:r>
              <a:rPr lang="en-US" sz="2000" smtClean="0"/>
              <a:t>continuity</a:t>
            </a:r>
            <a:r>
              <a:rPr lang="ru-RU" sz="20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- действенность (</a:t>
            </a:r>
            <a:r>
              <a:rPr lang="en-US" sz="2000" smtClean="0"/>
              <a:t>efficacy</a:t>
            </a:r>
            <a:r>
              <a:rPr lang="ru-RU" sz="20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- результативность (</a:t>
            </a:r>
            <a:r>
              <a:rPr lang="en-US" sz="2000" smtClean="0"/>
              <a:t>effectiveness</a:t>
            </a:r>
            <a:r>
              <a:rPr lang="ru-RU" sz="20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- эффективность (</a:t>
            </a:r>
            <a:r>
              <a:rPr lang="en-US" sz="2000" smtClean="0"/>
              <a:t>efficiency</a:t>
            </a:r>
            <a:r>
              <a:rPr lang="ru-RU" sz="20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- безопасность (</a:t>
            </a:r>
            <a:r>
              <a:rPr lang="en-US" sz="2000" smtClean="0"/>
              <a:t>safety</a:t>
            </a:r>
            <a:r>
              <a:rPr lang="ru-RU" sz="20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- своевременность (</a:t>
            </a:r>
            <a:r>
              <a:rPr lang="en-US" sz="2000" smtClean="0"/>
              <a:t>timeliness</a:t>
            </a:r>
            <a:r>
              <a:rPr lang="ru-RU" sz="20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- способность удовлетворить ожидание и потребности (</a:t>
            </a:r>
            <a:r>
              <a:rPr lang="en-US" sz="2000" smtClean="0"/>
              <a:t>satisfaction</a:t>
            </a:r>
            <a:r>
              <a:rPr lang="ru-RU" sz="20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- стабильность процесса и результата (</a:t>
            </a:r>
            <a:r>
              <a:rPr lang="en-US" sz="2000" smtClean="0"/>
              <a:t>stability</a:t>
            </a:r>
            <a:r>
              <a:rPr lang="ru-RU" sz="20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- постоянное совершенствование и улучшение (</a:t>
            </a:r>
            <a:r>
              <a:rPr lang="en-US" sz="2000" smtClean="0"/>
              <a:t>improvement</a:t>
            </a:r>
            <a:r>
              <a:rPr lang="ru-RU" sz="2000" smtClean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90296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Повышение  зарплаты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dirty="0"/>
              <a:t>До настоящего  времени, повышение  зарплаты,   обеспечивалось, в основном,  за счет  сокращения численности работников, увольнения совместителей, интенсификации  производственного процесса специалистов и др</a:t>
            </a:r>
            <a:r>
              <a:rPr lang="ru-RU" dirty="0" smtClean="0"/>
              <a:t>.</a:t>
            </a:r>
            <a:endParaRPr lang="ru-RU" dirty="0"/>
          </a:p>
          <a:p>
            <a:pPr>
              <a:lnSpc>
                <a:spcPct val="90000"/>
              </a:lnSpc>
            </a:pPr>
            <a:r>
              <a:rPr lang="ru-RU" dirty="0"/>
              <a:t>   Это, непременно, приведет  к снижению доступности населения к бесплатной МП, увеличению доли платных медицинских услуг, в </a:t>
            </a:r>
            <a:r>
              <a:rPr lang="ru-RU" dirty="0" err="1"/>
              <a:t>т.ч</a:t>
            </a:r>
            <a:r>
              <a:rPr lang="ru-RU" dirty="0"/>
              <a:t>. развитие  ДМС. </a:t>
            </a:r>
          </a:p>
          <a:p>
            <a:r>
              <a:rPr lang="ru-RU" dirty="0"/>
              <a:t>Профессор А. </a:t>
            </a:r>
            <a:r>
              <a:rPr lang="ru-RU" dirty="0" err="1"/>
              <a:t>Линденбратен</a:t>
            </a:r>
            <a:r>
              <a:rPr lang="ru-RU" dirty="0"/>
              <a:t>  считает, что страховой принцип </a:t>
            </a:r>
            <a:r>
              <a:rPr lang="ru-RU" b="1" dirty="0" smtClean="0"/>
              <a:t> «деньги </a:t>
            </a:r>
            <a:r>
              <a:rPr lang="ru-RU" b="1" dirty="0"/>
              <a:t>следуют за </a:t>
            </a:r>
            <a:r>
              <a:rPr lang="ru-RU" b="1" dirty="0" smtClean="0"/>
              <a:t>пациентом» – ущербен  </a:t>
            </a:r>
            <a:r>
              <a:rPr lang="ru-RU" b="1" dirty="0"/>
              <a:t>и предлагает альтернативу: </a:t>
            </a:r>
            <a:r>
              <a:rPr lang="ru-RU" b="1" dirty="0" smtClean="0"/>
              <a:t> </a:t>
            </a:r>
            <a:r>
              <a:rPr lang="ru-RU" b="1" dirty="0"/>
              <a:t>ЗП  увеличивать пропорционально вкладу врача  в предупреждение заболеваний и  восстановление  утраченного здоровья,  тогда  и врачей будет меньше  и денег будет больше</a:t>
            </a:r>
            <a:r>
              <a:rPr lang="ru-RU" dirty="0"/>
              <a:t>.</a:t>
            </a:r>
          </a:p>
          <a:p>
            <a:r>
              <a:rPr lang="ru-RU" sz="1400" i="1" dirty="0"/>
              <a:t>(«МВ»№22. 2014г с. 7)</a:t>
            </a:r>
            <a:r>
              <a:rPr lang="ru-RU" sz="1600" dirty="0"/>
              <a:t>  Однако, конкретных вариантов  решения до настоящего времени не предложено (ЧГИ).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640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Обеспечение медицинскими кадрами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dirty="0"/>
              <a:t>Для решения кадровой проблемы в российском здравоохранении понадобится еще как минимум пять лет. </a:t>
            </a:r>
            <a:r>
              <a:rPr lang="ru-RU" i="1" dirty="0"/>
              <a:t>Как заявляла замминистра здравоохранения Татьяна Яковлева</a:t>
            </a:r>
            <a:r>
              <a:rPr lang="ru-RU" dirty="0"/>
              <a:t>, - в амбулаторно-поликлиническом звене сейчас не хватает свыше 30 тысяч врачей.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dirty="0"/>
              <a:t>В 2013 году число врачей выросло впервые за десять  лет на 1%, количество медсестер в первичном звене на 11 тыс.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dirty="0"/>
              <a:t> Показатель эффективности целевого приема удалось повысить до 88%.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dirty="0"/>
              <a:t>Совершенствование профессиональной деятельности сестринского персонала  - одно из ключевых направлений кадровой политики в отрасли на 2014 год и последующий период. </a:t>
            </a:r>
            <a:endParaRPr lang="ru-RU" dirty="0" smtClean="0"/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b="1" dirty="0"/>
              <a:t>С целью оптимизации использования кадров МЗ РФ  провел исследование об использовании докторами рабочего времени и выяснил, что на общение с пациентами российские медики тратят около пяти с половиной минут...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b="1" dirty="0"/>
              <a:t> Глава Министерства здравоохранения России Вероника Скворцова заявила, что ведомство подготовило ряд предложений, направленных на снижение нагрузки врачей бумажной работой в т. ч. медицинских документов. (</a:t>
            </a:r>
            <a:r>
              <a:rPr lang="ru-RU" i="1" dirty="0"/>
              <a:t>РИА Новости</a:t>
            </a:r>
            <a:r>
              <a:rPr lang="ru-RU" sz="2000" i="1" dirty="0"/>
              <a:t> (ria.ru), Москва, 24 ноября 2014)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sz="2000" i="1" dirty="0"/>
              <a:t>   Однако до настоящего времени существенных изменений  данной проблем не </a:t>
            </a:r>
            <a:r>
              <a:rPr lang="ru-RU" sz="2000" i="1" dirty="0" smtClean="0"/>
              <a:t>произошло</a:t>
            </a:r>
            <a:r>
              <a:rPr lang="ru-RU" sz="2000" i="1" dirty="0"/>
              <a:t>. </a:t>
            </a:r>
          </a:p>
          <a:p>
            <a:pPr>
              <a:lnSpc>
                <a:spcPct val="80000"/>
              </a:lnSpc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453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dirty="0"/>
              <a:t>По результатам  анализа выявленных  проблем по обеспечению доступности качественной медицинской  помощи  обоснован    Комплекс мероприятий  по обеспечению  доступности и качества медицинской помощи, который  находится в  стадии апробации  крупного промышленного городского округа Новокузнецк. </a:t>
            </a:r>
          </a:p>
          <a:p>
            <a:pPr>
              <a:lnSpc>
                <a:spcPct val="90000"/>
              </a:lnSpc>
            </a:pPr>
            <a:r>
              <a:rPr lang="ru-RU" dirty="0"/>
              <a:t>Ряд мероприятий  включены  в  разработанную и утвержденную комплексную программу  социально-экономического  развития  Новокузнецка на период до 2035 года.  </a:t>
            </a:r>
          </a:p>
          <a:p>
            <a:pPr>
              <a:lnSpc>
                <a:spcPct val="90000"/>
              </a:lnSpc>
            </a:pPr>
            <a:r>
              <a:rPr lang="ru-RU" dirty="0" err="1"/>
              <a:t>Чеченин</a:t>
            </a:r>
            <a:r>
              <a:rPr lang="ru-RU" dirty="0"/>
              <a:t> Геннадий Ионович принимал участие  в рабочей группе по обоснованию данной программы 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92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Применение системного подхода к решению проблемы повышения КМП требует участие всех субъектов. Для того чтобы  обеспечить эффективное их взаимодействие требуется совершенная достоверная информация.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свою очередь реформирование здравоохранения, связанное с внедрением </a:t>
            </a:r>
            <a:r>
              <a:rPr lang="ru-RU" dirty="0" err="1"/>
              <a:t>стационарозамещающих</a:t>
            </a:r>
            <a:r>
              <a:rPr lang="ru-RU" dirty="0"/>
              <a:t> технологий, многоэтапной  системой оказания МП требует новых подходов к оценке и управлению качеством МП с адекватным информационным обеспечением.  </a:t>
            </a:r>
            <a:endParaRPr lang="ru-RU" dirty="0" smtClean="0"/>
          </a:p>
          <a:p>
            <a:r>
              <a:rPr lang="ru-RU" dirty="0" smtClean="0"/>
              <a:t>Речь </a:t>
            </a:r>
            <a:r>
              <a:rPr lang="ru-RU" dirty="0"/>
              <a:t>идет не только о своевременном представлении необходимой информации для принятия оптимальных решений на разных уровнях управления, но и формирования с одной стороны  интегрированной оценки КМП, с другой - </a:t>
            </a:r>
            <a:r>
              <a:rPr lang="ru-RU" dirty="0" smtClean="0"/>
              <a:t>дифференциации </a:t>
            </a:r>
            <a:r>
              <a:rPr lang="ru-RU" dirty="0"/>
              <a:t>составляющих компонент интегрированной оценки  качества. </a:t>
            </a:r>
          </a:p>
        </p:txBody>
      </p:sp>
    </p:spTree>
    <p:extLst>
      <p:ext uri="{BB962C8B-B14F-4D97-AF65-F5344CB8AC3E}">
        <p14:creationId xmlns:p14="http://schemas.microsoft.com/office/powerpoint/2010/main" val="358059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00" y="260648"/>
            <a:ext cx="7920000" cy="11430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Спасибо </a:t>
            </a:r>
            <a:r>
              <a:rPr lang="ru-RU" sz="4000" b="1" dirty="0"/>
              <a:t>за внимание!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2060848"/>
            <a:ext cx="7920000" cy="4065315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b="1" dirty="0" err="1"/>
              <a:t>Чеченин</a:t>
            </a:r>
            <a:r>
              <a:rPr lang="ru-RU" b="1" dirty="0"/>
              <a:t> Геннадий Ионович, </a:t>
            </a:r>
            <a:r>
              <a:rPr lang="ru-RU" dirty="0"/>
              <a:t>д.м.н., профессор, заслуженный деятель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dirty="0"/>
              <a:t>науки РФ, зав. кафедрой </a:t>
            </a:r>
            <a:r>
              <a:rPr lang="ru-RU" dirty="0" err="1"/>
              <a:t>мед.кибернетики</a:t>
            </a:r>
            <a:r>
              <a:rPr lang="ru-RU" dirty="0"/>
              <a:t> и информатики НГИУВ-филиала РМАНПО 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b="1" dirty="0"/>
              <a:t>отбор, разработка и  подготовка материала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dirty="0"/>
              <a:t>т. каф. (384-3)-45-83-11 эл. адрес:</a:t>
            </a:r>
            <a:r>
              <a:rPr lang="en-US" dirty="0"/>
              <a:t> </a:t>
            </a:r>
            <a:r>
              <a:rPr lang="en-US" dirty="0" smtClean="0">
                <a:hlinkClick r:id="rId2"/>
              </a:rPr>
              <a:t>g79039417535@yandex.ru</a:t>
            </a:r>
            <a:r>
              <a:rPr lang="ru-RU" dirty="0" smtClean="0"/>
              <a:t> </a:t>
            </a:r>
            <a:endParaRPr lang="ru-RU" b="1" dirty="0"/>
          </a:p>
          <a:p>
            <a:endParaRPr lang="ru-RU" b="1" dirty="0"/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b="1" dirty="0"/>
              <a:t>Жилина Наталья Михайловна </a:t>
            </a:r>
            <a:r>
              <a:rPr lang="ru-RU" dirty="0"/>
              <a:t>– д.т.н., профессор кафедры </a:t>
            </a:r>
            <a:r>
              <a:rPr lang="ru-RU" dirty="0" err="1"/>
              <a:t>МКиИ</a:t>
            </a:r>
            <a:r>
              <a:rPr lang="ru-RU" dirty="0"/>
              <a:t>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b="1" dirty="0"/>
              <a:t>- систематизация и структурирование материала, дизайн презентации</a:t>
            </a:r>
          </a:p>
          <a:p>
            <a:pPr>
              <a:lnSpc>
                <a:spcPct val="120000"/>
              </a:lnSpc>
              <a:spcAft>
                <a:spcPts val="0"/>
              </a:spcAft>
              <a:defRPr/>
            </a:pPr>
            <a:r>
              <a:rPr lang="ru-RU" dirty="0"/>
              <a:t>т. каф. (384-3)-45-83-11 эл. адрес: </a:t>
            </a:r>
            <a:r>
              <a:rPr lang="en-US" dirty="0" smtClean="0">
                <a:hlinkClick r:id="rId3"/>
              </a:rPr>
              <a:t>zhilina.ngiuv@yandex.ru</a:t>
            </a:r>
            <a:r>
              <a:rPr lang="ru-RU" dirty="0" smtClean="0"/>
              <a:t> </a:t>
            </a:r>
            <a:endParaRPr lang="en-US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751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продолжение 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229600" cy="4321175"/>
          </a:xfrm>
        </p:spPr>
        <p:txBody>
          <a:bodyPr/>
          <a:lstStyle/>
          <a:p>
            <a:r>
              <a:rPr lang="ru-RU" b="1" dirty="0" smtClean="0"/>
              <a:t>Адекватность </a:t>
            </a:r>
            <a:r>
              <a:rPr lang="ru-RU" dirty="0" smtClean="0"/>
              <a:t>– применение мер, технологий и использование ресурсов в качественном и количественном отношении достаточных для достижения желаемых целей. </a:t>
            </a:r>
          </a:p>
          <a:p>
            <a:r>
              <a:rPr lang="ru-RU" b="1" dirty="0" smtClean="0"/>
              <a:t>Доступность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/>
              <a:t>– </a:t>
            </a:r>
            <a:r>
              <a:rPr lang="ru-RU" dirty="0"/>
              <a:t>наличие требуемых видов медицинской помощи и отсутствие ограничений (ресурсных, временных и др.) в её получении.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/>
              <a:t>Преемственность и непрерывность - </a:t>
            </a:r>
            <a:r>
              <a:rPr lang="ru-RU" dirty="0"/>
              <a:t>понятие, отражающее степень соблюдения последовательности и координации медицинской помощи пациенту (медицинского вмешательства) между практикующими специалистами, организациями, а также на протяжении во времени. Иначе говоря, это обеспечение необходимого взаимодействия в процессе оказания медицинской помощи и оздоровления пациентов. </a:t>
            </a:r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69664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продолжение 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229600" cy="4321175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Действенность, сила </a:t>
            </a:r>
            <a:r>
              <a:rPr lang="ru-RU" b="1" dirty="0" smtClean="0"/>
              <a:t>воздействия  </a:t>
            </a:r>
            <a:r>
              <a:rPr lang="ru-RU" dirty="0"/>
              <a:t>– степень, в которой медицинские вмешательства улучшают здоровье в строго контролируемых и наблюдаемых условиях, к примеру, в рамках </a:t>
            </a:r>
            <a:r>
              <a:rPr lang="ru-RU" dirty="0" err="1"/>
              <a:t>рандомизированных</a:t>
            </a:r>
            <a:r>
              <a:rPr lang="ru-RU" dirty="0"/>
              <a:t>, контролируемых клинических испытаниях. </a:t>
            </a:r>
            <a:endParaRPr lang="ru-RU" dirty="0" smtClean="0"/>
          </a:p>
          <a:p>
            <a:r>
              <a:rPr lang="ru-RU" b="1" dirty="0" smtClean="0"/>
              <a:t>Результативность </a:t>
            </a:r>
            <a:r>
              <a:rPr lang="ru-RU" dirty="0" smtClean="0"/>
              <a:t>– </a:t>
            </a:r>
            <a:r>
              <a:rPr lang="ru-RU" dirty="0"/>
              <a:t>это решение поставленных задач, обеспечивающих достижение главной цели с учетом современных уровней знания, состояния как отдельных функциональных систем организма, так состояние пациента в целом</a:t>
            </a:r>
            <a:r>
              <a:rPr lang="ru-RU" dirty="0" smtClean="0"/>
              <a:t>. Это </a:t>
            </a:r>
            <a:r>
              <a:rPr lang="ru-RU" dirty="0"/>
              <a:t>степень, в которой медицинские вмешательства (учитывая современный уровень знаний) улучшают здоровье в обычных практических условиях. Обстоятельства, которые определяют различие </a:t>
            </a:r>
            <a:r>
              <a:rPr lang="ru-RU" dirty="0" smtClean="0"/>
              <a:t>между </a:t>
            </a:r>
            <a:r>
              <a:rPr lang="ru-RU" dirty="0"/>
              <a:t>обычными условиями оказания медицинской помощи и контролируемыми клиническими испытаниями, включают сопутствующие заболевания пациентов, вследствие чего невозможно точно предсказать, будет ли пациент придерживаться схемы лечения, а также различия в практике </a:t>
            </a:r>
            <a:r>
              <a:rPr lang="ru-RU" dirty="0" err="1"/>
              <a:t>предоставителей</a:t>
            </a:r>
            <a:r>
              <a:rPr lang="ru-RU" dirty="0"/>
              <a:t> медицинских услуг.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928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продолжение 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229600" cy="4321175"/>
          </a:xfrm>
        </p:spPr>
        <p:txBody>
          <a:bodyPr>
            <a:normAutofit/>
          </a:bodyPr>
          <a:lstStyle/>
          <a:p>
            <a:r>
              <a:rPr lang="ru-RU" b="1" dirty="0" smtClean="0"/>
              <a:t>Эффективность</a:t>
            </a:r>
            <a:r>
              <a:rPr lang="ru-RU" dirty="0" smtClean="0"/>
              <a:t> – </a:t>
            </a:r>
            <a:r>
              <a:rPr lang="ru-RU" dirty="0"/>
              <a:t>это получение желаемого результата с наиболее низкими издержками. Такая организация (технология использования) ресурсов, которая позволяет получить лучший результат. Эффективность затрат достигается при оптимальном сочетании полученных результатов и затраченных ресурсов. Иначе говоря, это отношение результатов к производственным затратам (затраченным ресурсам</a:t>
            </a:r>
            <a:r>
              <a:rPr lang="ru-RU" dirty="0" smtClean="0"/>
              <a:t>).</a:t>
            </a:r>
          </a:p>
          <a:p>
            <a:r>
              <a:rPr lang="ru-RU" b="1" dirty="0" smtClean="0"/>
              <a:t>Безопасность </a:t>
            </a:r>
            <a:r>
              <a:rPr lang="ru-RU" dirty="0"/>
              <a:t>- это исключение риска ухудшения состояния здоровья или нанесению дополнительных нежелательных воздействий, угрожающих жизни пациентам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Своевременность</a:t>
            </a:r>
            <a:r>
              <a:rPr lang="ru-RU" dirty="0" smtClean="0"/>
              <a:t> - </a:t>
            </a:r>
            <a:r>
              <a:rPr lang="ru-RU" dirty="0"/>
              <a:t>понятие, отражающее степень временного соответствия реализуемых медицинских вмешательств, требуемых при конкретном состоянии здоровья (тяжести заболевания) пациента. </a:t>
            </a:r>
          </a:p>
          <a:p>
            <a:endParaRPr lang="ru-RU" dirty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904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b="1" dirty="0"/>
              <a:t>Удовлетворенность </a:t>
            </a:r>
            <a:r>
              <a:rPr lang="ru-RU" b="1" dirty="0" smtClean="0"/>
              <a:t>пациента </a:t>
            </a:r>
            <a:r>
              <a:rPr lang="ru-RU" dirty="0" smtClean="0"/>
              <a:t>– мнение пациента </a:t>
            </a:r>
            <a:r>
              <a:rPr lang="ru-RU" dirty="0"/>
              <a:t>об оказанной ему помощи. Принятие или одобрение пациентами изменений в состоянии своего здоровья в результате полученной медицинской помощи. 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Для </a:t>
            </a:r>
            <a:r>
              <a:rPr lang="ru-RU" dirty="0"/>
              <a:t>определения удовлетворенности пациенты заполняют анкеты или дают бальную оценку услугам, полученным от организации (медицинского страхового плана) ЛПУ, врача или другого учреждения или лица, оказывающего медицинскую помощь. </a:t>
            </a:r>
          </a:p>
          <a:p>
            <a:r>
              <a:rPr lang="ru-RU" b="1" dirty="0"/>
              <a:t>Стабильность процесса и </a:t>
            </a:r>
            <a:r>
              <a:rPr lang="ru-RU" b="1" dirty="0" smtClean="0"/>
              <a:t>результата </a:t>
            </a:r>
            <a:r>
              <a:rPr lang="ru-RU" dirty="0" smtClean="0"/>
              <a:t>- понятие, </a:t>
            </a:r>
            <a:r>
              <a:rPr lang="ru-RU" dirty="0"/>
              <a:t>отражающее длительность позитивных изменений в состоянии здоровья пациентов, восстановления функциональных возможностей, в том числе трудоспособность после оказания медицинской помощи или медицинского вмешательства. </a:t>
            </a:r>
            <a:endParaRPr lang="ru-RU" dirty="0" smtClean="0"/>
          </a:p>
          <a:p>
            <a:r>
              <a:rPr lang="ru-RU" b="1" dirty="0"/>
              <a:t>Постоянное совершенствование и </a:t>
            </a:r>
            <a:r>
              <a:rPr lang="ru-RU" b="1" dirty="0" smtClean="0"/>
              <a:t>улучшение </a:t>
            </a:r>
            <a:r>
              <a:rPr lang="ru-RU" dirty="0" smtClean="0"/>
              <a:t>– </a:t>
            </a:r>
            <a:r>
              <a:rPr lang="ru-RU" dirty="0"/>
              <a:t>достижение или процесс достижения нового уровня качества медицинской помощи, который превосходит предыдущие уровни качества.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718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_НМО_НМИЦ_2">
  <a:themeElements>
    <a:clrScheme name="НМО НМИЦ">
      <a:dk1>
        <a:sysClr val="windowText" lastClr="000000"/>
      </a:dk1>
      <a:lt1>
        <a:sysClr val="window" lastClr="FFFFFF"/>
      </a:lt1>
      <a:dk2>
        <a:srgbClr val="004386"/>
      </a:dk2>
      <a:lt2>
        <a:srgbClr val="EEECE1"/>
      </a:lt2>
      <a:accent1>
        <a:srgbClr val="4F81BD"/>
      </a:accent1>
      <a:accent2>
        <a:srgbClr val="FFC000"/>
      </a:accent2>
      <a:accent3>
        <a:srgbClr val="86C440"/>
      </a:accent3>
      <a:accent4>
        <a:srgbClr val="5CBCAC"/>
      </a:accent4>
      <a:accent5>
        <a:srgbClr val="7A8A9E"/>
      </a:accent5>
      <a:accent6>
        <a:srgbClr val="00B0F0"/>
      </a:accent6>
      <a:hlink>
        <a:srgbClr val="0000FF"/>
      </a:hlink>
      <a:folHlink>
        <a:srgbClr val="800080"/>
      </a:folHlink>
    </a:clrScheme>
    <a:fontScheme name="НМ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Тема_НМО_НМИЦ_1</Template>
  <TotalTime>487</TotalTime>
  <Words>3156</Words>
  <Application>Microsoft Office PowerPoint</Application>
  <PresentationFormat>Экран (4:3)</PresentationFormat>
  <Paragraphs>493</Paragraphs>
  <Slides>54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62" baseType="lpstr">
      <vt:lpstr>Arial</vt:lpstr>
      <vt:lpstr>Calibri</vt:lpstr>
      <vt:lpstr>Georgia</vt:lpstr>
      <vt:lpstr>Tahoma</vt:lpstr>
      <vt:lpstr>Times New Roman</vt:lpstr>
      <vt:lpstr>Wingdings</vt:lpstr>
      <vt:lpstr>Тема_НМО_НМИЦ_2</vt:lpstr>
      <vt:lpstr>Документ</vt:lpstr>
      <vt:lpstr>ПОВЫШЕНИЕ ДОСТУПНОСТИ КАЧЕСТВЕННОЙ  МЕДИЦИНСКОЙ ПОМОЩИ ГРАЖДАНАМ    НА РЕГИОНАЛЬНОМ УРОВНЕ</vt:lpstr>
      <vt:lpstr>Структура учебного содержания</vt:lpstr>
      <vt:lpstr>Доступность и качество медицинской помощи</vt:lpstr>
      <vt:lpstr>Объективные характеристики качества медицинской помощи</vt:lpstr>
      <vt:lpstr>Характеристики качества медицинской помощи</vt:lpstr>
      <vt:lpstr>продолжение  </vt:lpstr>
      <vt:lpstr>продолжение  </vt:lpstr>
      <vt:lpstr>продолжение  </vt:lpstr>
      <vt:lpstr>продолжение</vt:lpstr>
      <vt:lpstr>Характеристики доступности медицинской помощи</vt:lpstr>
      <vt:lpstr>Факторы, влияющие на здоровье населения</vt:lpstr>
      <vt:lpstr>Факторы, влияющие на здоровье</vt:lpstr>
      <vt:lpstr>Презентация PowerPoint</vt:lpstr>
      <vt:lpstr>Определение потребности в основных видах  медицинской помощи</vt:lpstr>
      <vt:lpstr>Взаимодействие факторов и условий, влияющих на КМП</vt:lpstr>
      <vt:lpstr>Презентация PowerPoint</vt:lpstr>
      <vt:lpstr>Взаимодействие человека с внешней средой</vt:lpstr>
      <vt:lpstr>Оценка взаимодействия внутренних показателей поликлиники</vt:lpstr>
      <vt:lpstr>Оценка взаимодействия внутренних и внешних показателей поликлиники</vt:lpstr>
      <vt:lpstr>Продолжение таблицы</vt:lpstr>
      <vt:lpstr>Оценка взаимодействия внешних показателей поликлиники и больницы</vt:lpstr>
      <vt:lpstr>Продолжение таблицы</vt:lpstr>
      <vt:lpstr>Гарантии доступности медицинской помощи</vt:lpstr>
      <vt:lpstr>Гарантии доступности медицинской помощи</vt:lpstr>
      <vt:lpstr>Программа госгарантий на бесплатную  МП гражданам РФ</vt:lpstr>
      <vt:lpstr>Выявление и анализ проблем</vt:lpstr>
      <vt:lpstr> Алгоритм анализа системы</vt:lpstr>
      <vt:lpstr>Критерии здоровья популяции</vt:lpstr>
      <vt:lpstr>Принятие управленческих решений</vt:lpstr>
      <vt:lpstr>Система жизнеобеспечения (СЖО)</vt:lpstr>
      <vt:lpstr>Принципиальная схема автоматизированного управления СЖО</vt:lpstr>
      <vt:lpstr>Функциональный состав системы охраны здоровья</vt:lpstr>
      <vt:lpstr>Основные действия по  обеспечению доступности медицинской помощи</vt:lpstr>
      <vt:lpstr> Получение достоверной информации  об объекте  </vt:lpstr>
      <vt:lpstr>Мотивационные принципы</vt:lpstr>
      <vt:lpstr>Информирование населения</vt:lpstr>
      <vt:lpstr>продолжение</vt:lpstr>
      <vt:lpstr>Презентация PowerPoint</vt:lpstr>
      <vt:lpstr>Оптимизация кадрового потенциала</vt:lpstr>
      <vt:lpstr>Спектр методов достижения доступности</vt:lpstr>
      <vt:lpstr>продолжение</vt:lpstr>
      <vt:lpstr>Приоритет профилактике</vt:lpstr>
      <vt:lpstr>  Достоверность медико-статистических данных</vt:lpstr>
      <vt:lpstr> Институт  «помощник врача»                                     </vt:lpstr>
      <vt:lpstr>                                             </vt:lpstr>
      <vt:lpstr>                                               </vt:lpstr>
      <vt:lpstr>продолжение</vt:lpstr>
      <vt:lpstr>Внедрение непрерывного обучения врачей </vt:lpstr>
      <vt:lpstr>Новые технологии</vt:lpstr>
      <vt:lpstr>Повышение  зарплаты</vt:lpstr>
      <vt:lpstr>Обеспечение медицинскими кадрами</vt:lpstr>
      <vt:lpstr>Заключение</vt:lpstr>
      <vt:lpstr>продолжение</vt:lpstr>
      <vt:lpstr>Спасибо за внимание!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ИОМ НМИЦ 1с</dc:title>
  <dc:creator>Masha</dc:creator>
  <cp:lastModifiedBy>user1</cp:lastModifiedBy>
  <cp:revision>37</cp:revision>
  <dcterms:created xsi:type="dcterms:W3CDTF">2018-09-16T13:16:15Z</dcterms:created>
  <dcterms:modified xsi:type="dcterms:W3CDTF">2019-12-19T04:26:23Z</dcterms:modified>
</cp:coreProperties>
</file>