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63" r:id="rId3"/>
    <p:sldId id="336" r:id="rId4"/>
    <p:sldId id="337" r:id="rId5"/>
    <p:sldId id="325" r:id="rId6"/>
    <p:sldId id="326" r:id="rId7"/>
    <p:sldId id="338" r:id="rId8"/>
    <p:sldId id="329" r:id="rId9"/>
    <p:sldId id="331" r:id="rId10"/>
    <p:sldId id="345" r:id="rId11"/>
    <p:sldId id="332" r:id="rId12"/>
    <p:sldId id="334" r:id="rId13"/>
    <p:sldId id="335" r:id="rId14"/>
    <p:sldId id="343" r:id="rId15"/>
    <p:sldId id="344" r:id="rId16"/>
    <p:sldId id="257" r:id="rId17"/>
    <p:sldId id="258" r:id="rId18"/>
    <p:sldId id="265" r:id="rId19"/>
    <p:sldId id="268" r:id="rId20"/>
    <p:sldId id="321" r:id="rId21"/>
    <p:sldId id="266" r:id="rId22"/>
    <p:sldId id="270" r:id="rId23"/>
    <p:sldId id="339" r:id="rId24"/>
    <p:sldId id="271" r:id="rId25"/>
    <p:sldId id="272" r:id="rId26"/>
    <p:sldId id="273" r:id="rId27"/>
    <p:sldId id="340" r:id="rId28"/>
    <p:sldId id="274" r:id="rId29"/>
    <p:sldId id="275" r:id="rId30"/>
    <p:sldId id="276" r:id="rId31"/>
    <p:sldId id="280" r:id="rId32"/>
    <p:sldId id="284" r:id="rId33"/>
    <p:sldId id="341" r:id="rId34"/>
    <p:sldId id="287" r:id="rId35"/>
    <p:sldId id="322" r:id="rId36"/>
    <p:sldId id="291" r:id="rId37"/>
    <p:sldId id="342" r:id="rId38"/>
    <p:sldId id="293" r:id="rId39"/>
    <p:sldId id="294" r:id="rId40"/>
    <p:sldId id="346" r:id="rId41"/>
    <p:sldId id="296" r:id="rId42"/>
    <p:sldId id="298" r:id="rId43"/>
    <p:sldId id="301" r:id="rId44"/>
    <p:sldId id="310" r:id="rId45"/>
    <p:sldId id="312" r:id="rId46"/>
    <p:sldId id="313" r:id="rId47"/>
    <p:sldId id="316" r:id="rId48"/>
    <p:sldId id="318" r:id="rId49"/>
    <p:sldId id="319" r:id="rId50"/>
    <p:sldId id="261" r:id="rId5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710" autoAdjust="0"/>
    <p:restoredTop sz="94686" autoAdjust="0"/>
  </p:normalViewPr>
  <p:slideViewPr>
    <p:cSldViewPr>
      <p:cViewPr varScale="1">
        <p:scale>
          <a:sx n="98" d="100"/>
          <a:sy n="98" d="100"/>
        </p:scale>
        <p:origin x="82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573606" y="1079025"/>
            <a:ext cx="7576850" cy="45719"/>
          </a:xfrm>
          <a:prstGeom prst="rect">
            <a:avLst/>
          </a:prstGeom>
          <a:solidFill>
            <a:srgbClr val="0F4C8B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619672" y="2276872"/>
            <a:ext cx="6624736" cy="3816424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ru-RU" dirty="0" smtClean="0">
                <a:solidFill>
                  <a:schemeClr val="tx2"/>
                </a:solidFill>
              </a:rPr>
              <a:t>НАЗВАНИЕ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ru-RU" dirty="0" smtClean="0">
                <a:solidFill>
                  <a:schemeClr val="tx2"/>
                </a:solidFill>
              </a:rPr>
              <a:t>ТЕМЫ</a:t>
            </a:r>
            <a:endParaRPr lang="ru-RU"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1651571" y="332656"/>
            <a:ext cx="5190301" cy="738664"/>
            <a:chOff x="2731691" y="639489"/>
            <a:chExt cx="5190301" cy="738664"/>
          </a:xfrm>
        </p:grpSpPr>
        <p:sp>
          <p:nvSpPr>
            <p:cNvPr id="12" name="Прямоугольник 11"/>
            <p:cNvSpPr/>
            <p:nvPr userDrawn="1"/>
          </p:nvSpPr>
          <p:spPr>
            <a:xfrm>
              <a:off x="3349992" y="639489"/>
              <a:ext cx="4572000" cy="738664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ru-RU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МИНИСТЕРСТВО </a:t>
              </a:r>
            </a:p>
            <a:p>
              <a:r>
                <a:rPr lang="ru-RU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ЗДРАВООХРАНЕНИЯ</a:t>
              </a:r>
            </a:p>
            <a:p>
              <a:r>
                <a:rPr lang="ru-RU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РОССИЙСКОЙ ФЕДЕРАЦИИ</a:t>
              </a:r>
              <a:endParaRPr lang="ru-RU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pic>
          <p:nvPicPr>
            <p:cNvPr id="13" name="Picture 4" descr="F:\MZ\НМФО\знак\unnamed (1).jpg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1691" y="665984"/>
              <a:ext cx="648072" cy="6480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0400" cy="5995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 userDrawn="1"/>
        </p:nvSpPr>
        <p:spPr>
          <a:xfrm>
            <a:off x="1573606" y="1079025"/>
            <a:ext cx="7576850" cy="45719"/>
          </a:xfrm>
          <a:prstGeom prst="rect">
            <a:avLst/>
          </a:prstGeom>
          <a:solidFill>
            <a:srgbClr val="0F4C8B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1651571" y="332656"/>
            <a:ext cx="5190301" cy="738664"/>
            <a:chOff x="2731691" y="639489"/>
            <a:chExt cx="5190301" cy="738664"/>
          </a:xfrm>
        </p:grpSpPr>
        <p:sp>
          <p:nvSpPr>
            <p:cNvPr id="10" name="Прямоугольник 9"/>
            <p:cNvSpPr/>
            <p:nvPr userDrawn="1"/>
          </p:nvSpPr>
          <p:spPr>
            <a:xfrm>
              <a:off x="3349992" y="639489"/>
              <a:ext cx="4572000" cy="738664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ru-RU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МИНИСТЕРСТВО </a:t>
              </a:r>
            </a:p>
            <a:p>
              <a:r>
                <a:rPr lang="ru-RU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ЗДРАВООХРАНЕНИЯ</a:t>
              </a:r>
            </a:p>
            <a:p>
              <a:r>
                <a:rPr lang="ru-RU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РОССИЙСКОЙ ФЕДЕРАЦИИ</a:t>
              </a:r>
              <a:endParaRPr lang="ru-RU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pic>
          <p:nvPicPr>
            <p:cNvPr id="14" name="Picture 4" descr="F:\MZ\НМФО\знак\unnamed (1).jpg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1691" y="665984"/>
              <a:ext cx="648072" cy="6480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5" name="Picture 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0400" cy="5995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0331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670414" y="2060848"/>
            <a:ext cx="6862026" cy="2296038"/>
          </a:xfrm>
        </p:spPr>
        <p:txBody>
          <a:bodyPr anchor="ctr" anchorCtr="0">
            <a:normAutofit/>
          </a:bodyPr>
          <a:lstStyle>
            <a:lvl1pPr algn="l">
              <a:defRPr sz="4000" b="1" cap="all" baseline="0">
                <a:solidFill>
                  <a:schemeClr val="tx2"/>
                </a:solidFill>
              </a:defRPr>
            </a:lvl1pPr>
          </a:lstStyle>
          <a:p>
            <a:r>
              <a:rPr lang="ru-RU" dirty="0" smtClean="0"/>
              <a:t>ЗАГОЛОВОК РАЗДЕЛА</a:t>
            </a:r>
            <a:endParaRPr lang="ru-RU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0400" cy="5995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0400" cy="5995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05962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670414" y="1961406"/>
            <a:ext cx="6790018" cy="2331690"/>
          </a:xfrm>
        </p:spPr>
        <p:txBody>
          <a:bodyPr anchor="ctr" anchorCtr="0">
            <a:normAutofit/>
          </a:bodyPr>
          <a:lstStyle>
            <a:lvl1pPr algn="l">
              <a:defRPr sz="3200" b="1" cap="none" baseline="0">
                <a:solidFill>
                  <a:schemeClr val="tx2"/>
                </a:solidFill>
              </a:defRPr>
            </a:lvl1pPr>
          </a:lstStyle>
          <a:p>
            <a:r>
              <a:rPr lang="ru-RU" dirty="0" smtClean="0"/>
              <a:t>Заголовок подраздела</a:t>
            </a:r>
            <a:endParaRPr lang="ru-RU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0400" cy="5995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0400" cy="5995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8774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РУКТУРА УЧЕБНОГО СОДЕ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2000" y="116632"/>
            <a:ext cx="7920000" cy="1143000"/>
          </a:xfrm>
        </p:spPr>
        <p:txBody>
          <a:bodyPr/>
          <a:lstStyle>
            <a:lvl1pPr algn="ctr">
              <a:defRPr b="0" cap="all" baseline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2000" y="1556792"/>
            <a:ext cx="7920000" cy="4824536"/>
          </a:xfrm>
        </p:spPr>
        <p:txBody>
          <a:bodyPr wrap="none">
            <a:noAutofit/>
          </a:bodyPr>
          <a:lstStyle>
            <a:lvl1pPr marL="432000" indent="-432000" algn="just">
              <a:spcBef>
                <a:spcPts val="600"/>
              </a:spcBef>
              <a:spcAft>
                <a:spcPts val="1200"/>
              </a:spcAft>
              <a:buClrTx/>
              <a:buFont typeface="+mj-lt"/>
              <a:buAutoNum type="arabicPeriod"/>
              <a:defRPr sz="1800" b="0">
                <a:solidFill>
                  <a:schemeClr val="tx1"/>
                </a:solidFill>
              </a:defRPr>
            </a:lvl1pPr>
            <a:lvl2pPr marL="790575" indent="-358775" algn="just">
              <a:spcBef>
                <a:spcPts val="200"/>
              </a:spcBef>
              <a:spcAft>
                <a:spcPts val="1200"/>
              </a:spcAft>
              <a:buClrTx/>
              <a:buFont typeface="+mj-lt"/>
              <a:buAutoNum type="arabicPeriod"/>
              <a:defRPr sz="1800">
                <a:solidFill>
                  <a:schemeClr val="tx1"/>
                </a:solidFill>
              </a:defRPr>
            </a:lvl2pPr>
            <a:lvl3pPr marL="1152000" indent="-358775" algn="just">
              <a:spcBef>
                <a:spcPts val="50"/>
              </a:spcBef>
              <a:spcAft>
                <a:spcPts val="1200"/>
              </a:spcAft>
              <a:buClrTx/>
              <a:buFont typeface="+mj-lt"/>
              <a:buAutoNum type="arabicPeriod"/>
              <a:defRPr sz="1800">
                <a:solidFill>
                  <a:schemeClr val="tx1"/>
                </a:solidFill>
              </a:defRPr>
            </a:lvl3pPr>
            <a:lvl4pPr marL="1481138" indent="-457200">
              <a:buClr>
                <a:schemeClr val="accent1"/>
              </a:buClr>
              <a:buFont typeface="+mj-lt"/>
              <a:buAutoNum type="arabicPeriod"/>
              <a:defRPr sz="2000"/>
            </a:lvl4pPr>
            <a:lvl5pPr marL="1752600" indent="-457200">
              <a:buClr>
                <a:schemeClr val="accent1"/>
              </a:buClr>
              <a:buFont typeface="+mj-lt"/>
              <a:buAutoNum type="arabicPeriod"/>
              <a:defRPr sz="20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9662059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000" y="116632"/>
            <a:ext cx="7920000" cy="1143000"/>
          </a:xfrm>
        </p:spPr>
        <p:txBody>
          <a:bodyPr>
            <a:normAutofit/>
          </a:bodyPr>
          <a:lstStyle>
            <a:lvl1pPr algn="ctr"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2000" y="1484784"/>
            <a:ext cx="7920000" cy="4641379"/>
          </a:xfrm>
        </p:spPr>
        <p:txBody>
          <a:bodyPr>
            <a:normAutofit/>
          </a:bodyPr>
          <a:lstStyle>
            <a:lvl1pPr algn="just">
              <a:spcBef>
                <a:spcPts val="0"/>
              </a:spcBef>
              <a:spcAft>
                <a:spcPts val="1200"/>
              </a:spcAft>
              <a:defRPr sz="1800" b="0"/>
            </a:lvl1pPr>
            <a:lvl2pPr algn="just">
              <a:spcBef>
                <a:spcPts val="0"/>
              </a:spcBef>
              <a:spcAft>
                <a:spcPts val="1200"/>
              </a:spcAft>
              <a:buClrTx/>
              <a:defRPr sz="1800" b="0"/>
            </a:lvl2pPr>
            <a:lvl3pPr marL="990600" indent="-228600" algn="just">
              <a:spcBef>
                <a:spcPts val="0"/>
              </a:spcBef>
              <a:spcAft>
                <a:spcPts val="1200"/>
              </a:spcAft>
              <a:buClrTx/>
              <a:buFont typeface="Wingdings" pitchFamily="2" charset="2"/>
              <a:buChar char="§"/>
              <a:defRPr sz="1800" b="0"/>
            </a:lvl3pPr>
            <a:lvl4pPr marL="1252538" indent="-228600" algn="just">
              <a:spcBef>
                <a:spcPts val="0"/>
              </a:spcBef>
              <a:spcAft>
                <a:spcPts val="1200"/>
              </a:spcAft>
              <a:buClrTx/>
              <a:buFont typeface="Wingdings" pitchFamily="2" charset="2"/>
              <a:buChar char="Ø"/>
              <a:defRPr sz="1800" b="0"/>
            </a:lvl4pPr>
            <a:lvl5pPr marL="1524000" indent="-228600" algn="just">
              <a:spcBef>
                <a:spcPts val="0"/>
              </a:spcBef>
              <a:spcAft>
                <a:spcPts val="1200"/>
              </a:spcAft>
              <a:buClrTx/>
              <a:defRPr sz="1800" b="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08059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1800" b="0"/>
            </a:lvl1pPr>
            <a:lvl2pPr>
              <a:spcBef>
                <a:spcPts val="0"/>
              </a:spcBef>
              <a:spcAft>
                <a:spcPts val="1200"/>
              </a:spcAft>
              <a:buClrTx/>
              <a:defRPr sz="1800">
                <a:solidFill>
                  <a:schemeClr val="tx1"/>
                </a:solidFill>
              </a:defRPr>
            </a:lvl2pPr>
            <a:lvl3pPr>
              <a:spcBef>
                <a:spcPts val="0"/>
              </a:spcBef>
              <a:spcAft>
                <a:spcPts val="1200"/>
              </a:spcAft>
              <a:buClrTx/>
              <a:defRPr sz="1800">
                <a:solidFill>
                  <a:schemeClr val="tx1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sz="1800" b="0"/>
            </a:lvl1pPr>
            <a:lvl2pPr>
              <a:spcBef>
                <a:spcPts val="0"/>
              </a:spcBef>
              <a:spcAft>
                <a:spcPts val="1200"/>
              </a:spcAft>
              <a:buClrTx/>
              <a:defRPr sz="1800"/>
            </a:lvl2pPr>
            <a:lvl3pPr>
              <a:spcBef>
                <a:spcPts val="0"/>
              </a:spcBef>
              <a:spcAft>
                <a:spcPts val="1200"/>
              </a:spcAft>
              <a:buClrTx/>
              <a:defRPr sz="18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994636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83571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92E67E-A24B-4E40-884A-A0134C4767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24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28461889-D9D8-4940-A813-B5B5C2CFF65C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7353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484784"/>
            <a:ext cx="8229600" cy="4641379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grpSp>
        <p:nvGrpSpPr>
          <p:cNvPr id="6" name="Группа 5"/>
          <p:cNvGrpSpPr/>
          <p:nvPr/>
        </p:nvGrpSpPr>
        <p:grpSpPr>
          <a:xfrm>
            <a:off x="-36511" y="6688723"/>
            <a:ext cx="9177336" cy="196661"/>
            <a:chOff x="-36511" y="6669360"/>
            <a:chExt cx="9177336" cy="196661"/>
          </a:xfrm>
        </p:grpSpPr>
        <p:sp>
          <p:nvSpPr>
            <p:cNvPr id="5" name="Прямоугольник 4"/>
            <p:cNvSpPr/>
            <p:nvPr userDrawn="1"/>
          </p:nvSpPr>
          <p:spPr>
            <a:xfrm>
              <a:off x="-36511" y="6669360"/>
              <a:ext cx="9177336" cy="196661"/>
            </a:xfrm>
            <a:prstGeom prst="rect">
              <a:avLst/>
            </a:prstGeom>
            <a:solidFill>
              <a:srgbClr val="0F4C8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TextBox 9"/>
            <p:cNvSpPr txBox="1"/>
            <p:nvPr userDrawn="1"/>
          </p:nvSpPr>
          <p:spPr>
            <a:xfrm>
              <a:off x="1753055" y="6669360"/>
              <a:ext cx="6065812" cy="1692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sz="1100" kern="1200" spc="170" baseline="0" dirty="0" smtClean="0">
                  <a:solidFill>
                    <a:schemeClr val="bg1"/>
                  </a:solidFill>
                  <a:effectLst/>
                  <a:latin typeface="Arial" pitchFamily="34" charset="0"/>
                  <a:ea typeface="+mn-ea"/>
                  <a:cs typeface="Arial" pitchFamily="34" charset="0"/>
                </a:rPr>
                <a:t>НЕПРЕРЫВНОЕ ОБРАЗОВАНИЕ СПЕЦИАЛИСТОВ ЗДРАВООХРАНЕНИЯ</a:t>
              </a:r>
              <a:endParaRPr lang="ru-RU" sz="1100" kern="1200" spc="170" baseline="0" dirty="0">
                <a:solidFill>
                  <a:schemeClr val="bg1"/>
                </a:solidFill>
                <a:effectLst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pic>
          <p:nvPicPr>
            <p:cNvPr id="1026" name="Picture 2" descr="C:\Users\zakharova_mm\Desktop\Н О С З\белая стрелка.png"/>
            <p:cNvPicPr>
              <a:picLocks noChangeAspect="1" noChangeArrowheads="1"/>
            </p:cNvPicPr>
            <p:nvPr userDrawn="1"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38366" y="6684149"/>
              <a:ext cx="342900" cy="13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C:\Users\zakharova_mm\Desktop\Н О С З\белая стрелка.png"/>
            <p:cNvPicPr>
              <a:picLocks noChangeAspect="1" noChangeArrowheads="1"/>
            </p:cNvPicPr>
            <p:nvPr userDrawn="1"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22774" y="6684149"/>
              <a:ext cx="342900" cy="13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506789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70" r:id="rId8"/>
    <p:sldLayoutId id="2147483671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200" b="0" kern="1200">
          <a:solidFill>
            <a:srgbClr val="0F4C8B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1080000" rtl="0" eaLnBrk="1" latinLnBrk="0" hangingPunct="1">
        <a:spcBef>
          <a:spcPct val="20000"/>
        </a:spcBef>
        <a:buClrTx/>
        <a:buFont typeface="Wingdings" pitchFamily="2" charset="2"/>
        <a:buChar char="q"/>
        <a:tabLst>
          <a:tab pos="540000" algn="l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Tx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Tx/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Tx/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hyperlink" Target="mailto:zhilina.ngiuv@yandex.ru" TargetMode="External"/><Relationship Id="rId2" Type="http://schemas.openxmlformats.org/officeDocument/2006/relationships/hyperlink" Target="mailto:g79039417535@yandex.ru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8709" y="1119840"/>
            <a:ext cx="7495291" cy="939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8709" y="2059688"/>
            <a:ext cx="6624736" cy="3456384"/>
          </a:xfrm>
        </p:spPr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ПРИНЦИПЫ УПРАВЛЕНИЯ КАЧЕСТВОМ МЕДИЦИНСКОЙ ПОМОЩИ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9019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12000" y="332656"/>
            <a:ext cx="7920000" cy="926976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i="1" dirty="0" smtClean="0"/>
              <a:t>                                                                </a:t>
            </a:r>
            <a:r>
              <a:rPr lang="ru-RU" sz="2800" dirty="0" smtClean="0"/>
              <a:t>продолжение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000" y="1916832"/>
            <a:ext cx="7920000" cy="4641379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/>
              <a:t>Информационное обеспечение управления создается на единых методических подходах, нормативно-справочном фонде для всех субъектов и участников с учетом выполняемых функций.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/>
              <a:t>Система управления качеством МСО должна охватывать весь управленческий цикл: информационное обеспечение, формирование управляющего решения и реализация принятого решения.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262185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9" y="312738"/>
            <a:ext cx="8020942" cy="1311275"/>
          </a:xfrm>
        </p:spPr>
        <p:txBody>
          <a:bodyPr>
            <a:normAutofit fontScale="90000"/>
          </a:bodyPr>
          <a:lstStyle/>
          <a:p>
            <a:r>
              <a:rPr lang="ru-RU" sz="3500" i="1" dirty="0" smtClean="0"/>
              <a:t>      </a:t>
            </a:r>
            <a:r>
              <a:rPr lang="ru-RU" sz="3100" dirty="0" smtClean="0"/>
              <a:t>Основные функции управления </a:t>
            </a:r>
            <a:br>
              <a:rPr lang="ru-RU" sz="3100" dirty="0" smtClean="0"/>
            </a:br>
            <a:r>
              <a:rPr lang="ru-RU" sz="3100" dirty="0" smtClean="0"/>
              <a:t>и правила </a:t>
            </a:r>
            <a:r>
              <a:rPr lang="en-US" sz="3100" dirty="0" smtClean="0"/>
              <a:t>SMART</a:t>
            </a:r>
            <a:r>
              <a:rPr lang="ru-RU" sz="3100" dirty="0" smtClean="0"/>
              <a:t> </a:t>
            </a:r>
            <a:r>
              <a:rPr lang="ru-RU" sz="3100" dirty="0"/>
              <a:t>целевого         управления</a:t>
            </a:r>
            <a:endParaRPr lang="ru-RU" sz="3100" dirty="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624" y="1844824"/>
            <a:ext cx="2303785" cy="3744416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eaLnBrk="1" hangingPunct="1"/>
            <a:r>
              <a:rPr lang="ru-RU" b="1" dirty="0" smtClean="0"/>
              <a:t>ФУНКЦИИ:</a:t>
            </a:r>
          </a:p>
          <a:p>
            <a:pPr eaLnBrk="1" hangingPunct="1"/>
            <a:r>
              <a:rPr lang="ru-RU" dirty="0" smtClean="0"/>
              <a:t>- планирование;</a:t>
            </a:r>
          </a:p>
          <a:p>
            <a:pPr eaLnBrk="1" hangingPunct="1"/>
            <a:r>
              <a:rPr lang="ru-RU" dirty="0" smtClean="0"/>
              <a:t>- прогнозирование;</a:t>
            </a:r>
          </a:p>
          <a:p>
            <a:pPr eaLnBrk="1" hangingPunct="1"/>
            <a:r>
              <a:rPr lang="ru-RU" dirty="0" smtClean="0"/>
              <a:t>- учёт;</a:t>
            </a:r>
          </a:p>
          <a:p>
            <a:pPr eaLnBrk="1" hangingPunct="1"/>
            <a:r>
              <a:rPr lang="ru-RU" dirty="0" smtClean="0"/>
              <a:t>- анализ;</a:t>
            </a:r>
          </a:p>
          <a:p>
            <a:pPr eaLnBrk="1" hangingPunct="1"/>
            <a:r>
              <a:rPr lang="ru-RU" dirty="0" smtClean="0"/>
              <a:t>- регулирование;</a:t>
            </a:r>
          </a:p>
          <a:p>
            <a:pPr eaLnBrk="1" hangingPunct="1"/>
            <a:r>
              <a:rPr lang="ru-RU" dirty="0" smtClean="0"/>
              <a:t>- отчётность;</a:t>
            </a:r>
          </a:p>
          <a:p>
            <a:pPr eaLnBrk="1" hangingPunct="1"/>
            <a:r>
              <a:rPr lang="ru-RU" dirty="0" smtClean="0"/>
              <a:t>- моделирование.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355976" y="1844824"/>
            <a:ext cx="4320480" cy="374441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r>
              <a:rPr lang="ru-RU" b="1" dirty="0" smtClean="0">
                <a:solidFill>
                  <a:schemeClr val="tx1"/>
                </a:solidFill>
              </a:rPr>
              <a:t>ПРАВИЛА:</a:t>
            </a:r>
          </a:p>
          <a:p>
            <a:pPr>
              <a:lnSpc>
                <a:spcPct val="90000"/>
              </a:lnSpc>
            </a:pPr>
            <a:endParaRPr lang="ru-RU" b="1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ru-RU" dirty="0" smtClean="0">
                <a:solidFill>
                  <a:schemeClr val="tx1"/>
                </a:solidFill>
              </a:rPr>
              <a:t>- </a:t>
            </a:r>
            <a:r>
              <a:rPr lang="en-US" dirty="0" smtClean="0">
                <a:solidFill>
                  <a:schemeClr val="tx1"/>
                </a:solidFill>
              </a:rPr>
              <a:t>S </a:t>
            </a:r>
            <a:r>
              <a:rPr lang="en-US" dirty="0">
                <a:solidFill>
                  <a:schemeClr val="tx1"/>
                </a:solidFill>
              </a:rPr>
              <a:t>(specific)</a:t>
            </a:r>
            <a:r>
              <a:rPr lang="ru-RU" dirty="0">
                <a:solidFill>
                  <a:schemeClr val="tx1"/>
                </a:solidFill>
              </a:rPr>
              <a:t>       – конкретность цели;</a:t>
            </a:r>
          </a:p>
          <a:p>
            <a:pPr>
              <a:lnSpc>
                <a:spcPct val="90000"/>
              </a:lnSpc>
            </a:pPr>
            <a:r>
              <a:rPr lang="ru-RU" dirty="0" smtClean="0">
                <a:solidFill>
                  <a:schemeClr val="tx1"/>
                </a:solidFill>
              </a:rPr>
              <a:t>- </a:t>
            </a:r>
            <a:r>
              <a:rPr lang="en-US" dirty="0" smtClean="0">
                <a:solidFill>
                  <a:schemeClr val="tx1"/>
                </a:solidFill>
              </a:rPr>
              <a:t>M </a:t>
            </a:r>
            <a:r>
              <a:rPr lang="en-US" dirty="0">
                <a:solidFill>
                  <a:schemeClr val="tx1"/>
                </a:solidFill>
              </a:rPr>
              <a:t>(measurable) </a:t>
            </a:r>
            <a:r>
              <a:rPr lang="ru-RU" dirty="0">
                <a:solidFill>
                  <a:schemeClr val="tx1"/>
                </a:solidFill>
              </a:rPr>
              <a:t>– измеримость;</a:t>
            </a:r>
          </a:p>
          <a:p>
            <a:pPr>
              <a:lnSpc>
                <a:spcPct val="90000"/>
              </a:lnSpc>
            </a:pPr>
            <a:r>
              <a:rPr lang="ru-RU" dirty="0" smtClean="0">
                <a:solidFill>
                  <a:schemeClr val="tx1"/>
                </a:solidFill>
              </a:rPr>
              <a:t>- </a:t>
            </a:r>
            <a:r>
              <a:rPr lang="en-US" dirty="0" smtClean="0">
                <a:solidFill>
                  <a:schemeClr val="tx1"/>
                </a:solidFill>
              </a:rPr>
              <a:t>A </a:t>
            </a:r>
            <a:r>
              <a:rPr lang="en-US" dirty="0">
                <a:solidFill>
                  <a:schemeClr val="tx1"/>
                </a:solidFill>
              </a:rPr>
              <a:t>(achievable)</a:t>
            </a:r>
            <a:r>
              <a:rPr lang="ru-RU" dirty="0">
                <a:solidFill>
                  <a:schemeClr val="tx1"/>
                </a:solidFill>
              </a:rPr>
              <a:t>   – достижимость 	 		</a:t>
            </a:r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ru-RU" dirty="0">
                <a:solidFill>
                  <a:schemeClr val="tx1"/>
                </a:solidFill>
              </a:rPr>
              <a:t>согласованность);</a:t>
            </a:r>
          </a:p>
          <a:p>
            <a:pPr>
              <a:lnSpc>
                <a:spcPct val="90000"/>
              </a:lnSpc>
            </a:pPr>
            <a:r>
              <a:rPr lang="ru-RU" dirty="0" smtClean="0">
                <a:solidFill>
                  <a:schemeClr val="tx1"/>
                </a:solidFill>
              </a:rPr>
              <a:t>- </a:t>
            </a:r>
            <a:r>
              <a:rPr lang="en-US" dirty="0" smtClean="0">
                <a:solidFill>
                  <a:schemeClr val="tx1"/>
                </a:solidFill>
              </a:rPr>
              <a:t>R </a:t>
            </a:r>
            <a:r>
              <a:rPr lang="en-US" dirty="0">
                <a:solidFill>
                  <a:schemeClr val="tx1"/>
                </a:solidFill>
              </a:rPr>
              <a:t>(relevant)</a:t>
            </a:r>
            <a:r>
              <a:rPr lang="ru-RU" dirty="0">
                <a:solidFill>
                  <a:schemeClr val="tx1"/>
                </a:solidFill>
              </a:rPr>
              <a:t>     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– релевантность 			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(соответствие);</a:t>
            </a:r>
          </a:p>
          <a:p>
            <a:pPr>
              <a:lnSpc>
                <a:spcPct val="90000"/>
              </a:lnSpc>
            </a:pPr>
            <a:r>
              <a:rPr lang="ru-RU" dirty="0" smtClean="0">
                <a:solidFill>
                  <a:schemeClr val="tx1"/>
                </a:solidFill>
              </a:rPr>
              <a:t>- </a:t>
            </a:r>
            <a:r>
              <a:rPr lang="en-US" dirty="0" smtClean="0">
                <a:solidFill>
                  <a:schemeClr val="tx1"/>
                </a:solidFill>
              </a:rPr>
              <a:t>T </a:t>
            </a:r>
            <a:r>
              <a:rPr lang="en-US" dirty="0">
                <a:solidFill>
                  <a:schemeClr val="tx1"/>
                </a:solidFill>
              </a:rPr>
              <a:t>(time bound)</a:t>
            </a:r>
            <a:r>
              <a:rPr lang="ru-RU" dirty="0">
                <a:solidFill>
                  <a:schemeClr val="tx1"/>
                </a:solidFill>
              </a:rPr>
              <a:t> – временные сроки.</a:t>
            </a:r>
          </a:p>
          <a:p>
            <a:pPr>
              <a:lnSpc>
                <a:spcPct val="90000"/>
              </a:lnSpc>
            </a:pPr>
            <a:endParaRPr lang="ru-RU" sz="1600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endParaRPr lang="ru-RU" sz="1600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ru-RU" sz="1600" dirty="0" smtClean="0">
                <a:solidFill>
                  <a:schemeClr val="tx1"/>
                </a:solidFill>
              </a:rPr>
              <a:t>(А. </a:t>
            </a:r>
            <a:r>
              <a:rPr lang="ru-RU" sz="1600" dirty="0" err="1" smtClean="0">
                <a:solidFill>
                  <a:schemeClr val="tx1"/>
                </a:solidFill>
              </a:rPr>
              <a:t>Литягин</a:t>
            </a:r>
            <a:r>
              <a:rPr lang="ru-RU" sz="1600" dirty="0" smtClean="0">
                <a:solidFill>
                  <a:schemeClr val="tx1"/>
                </a:solidFill>
              </a:rPr>
              <a:t> – автор </a:t>
            </a:r>
            <a:r>
              <a:rPr lang="en-US" sz="1600" dirty="0" smtClean="0">
                <a:solidFill>
                  <a:schemeClr val="tx1"/>
                </a:solidFill>
              </a:rPr>
              <a:t>GOAL</a:t>
            </a:r>
            <a:r>
              <a:rPr lang="ru-RU" sz="1600" dirty="0" smtClean="0">
                <a:solidFill>
                  <a:schemeClr val="tx1"/>
                </a:solidFill>
              </a:rPr>
              <a:t>-технологии) </a:t>
            </a:r>
            <a:r>
              <a:rPr lang="ru-RU" sz="1600" dirty="0" smtClean="0"/>
              <a:t>2006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37912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500" dirty="0" smtClean="0">
                <a:solidFill>
                  <a:schemeClr val="accent1">
                    <a:lumMod val="75000"/>
                  </a:schemeClr>
                </a:solidFill>
              </a:rPr>
              <a:t>Качество медицинской помощи </a:t>
            </a:r>
            <a:br>
              <a:rPr lang="ru-RU" sz="35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2600" dirty="0" smtClean="0">
                <a:solidFill>
                  <a:schemeClr val="accent1">
                    <a:lumMod val="75000"/>
                  </a:schemeClr>
                </a:solidFill>
              </a:rPr>
              <a:t>quality of medical care</a:t>
            </a: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916113"/>
            <a:ext cx="7869312" cy="4530725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ru-RU" dirty="0" smtClean="0"/>
              <a:t>КМП - совокупность характеристик, подтверждающих соответствие оказанной медицинской помощи имеющимся потребностям пациента (населения), его ожиданиям, современному уровню медицинской науки и технологии.</a:t>
            </a:r>
          </a:p>
          <a:p>
            <a:r>
              <a:rPr lang="ru-RU" b="1" dirty="0"/>
              <a:t>Характеристики качества медицинской </a:t>
            </a:r>
            <a:r>
              <a:rPr lang="ru-RU" b="1" dirty="0" smtClean="0"/>
              <a:t>помощи:</a:t>
            </a:r>
            <a:endParaRPr lang="ru-RU" dirty="0" smtClean="0"/>
          </a:p>
          <a:p>
            <a:pPr>
              <a:lnSpc>
                <a:spcPct val="80000"/>
              </a:lnSpc>
            </a:pPr>
            <a:r>
              <a:rPr lang="ru-RU" dirty="0"/>
              <a:t>- адекватность (</a:t>
            </a:r>
            <a:r>
              <a:rPr lang="en-US" dirty="0"/>
              <a:t>appropriateness</a:t>
            </a:r>
            <a:r>
              <a:rPr lang="ru-RU" dirty="0"/>
              <a:t>);</a:t>
            </a:r>
          </a:p>
          <a:p>
            <a:pPr>
              <a:lnSpc>
                <a:spcPct val="80000"/>
              </a:lnSpc>
            </a:pPr>
            <a:r>
              <a:rPr lang="ru-RU" dirty="0"/>
              <a:t>- доступность (</a:t>
            </a:r>
            <a:r>
              <a:rPr lang="en-US" dirty="0"/>
              <a:t>availability</a:t>
            </a:r>
            <a:r>
              <a:rPr lang="ru-RU" dirty="0"/>
              <a:t>);</a:t>
            </a:r>
          </a:p>
          <a:p>
            <a:pPr>
              <a:lnSpc>
                <a:spcPct val="80000"/>
              </a:lnSpc>
            </a:pPr>
            <a:r>
              <a:rPr lang="ru-RU" dirty="0"/>
              <a:t>- преемственность (</a:t>
            </a:r>
            <a:r>
              <a:rPr lang="en-US" dirty="0"/>
              <a:t>continuity</a:t>
            </a:r>
            <a:r>
              <a:rPr lang="ru-RU" dirty="0"/>
              <a:t>);</a:t>
            </a:r>
          </a:p>
          <a:p>
            <a:pPr>
              <a:lnSpc>
                <a:spcPct val="80000"/>
              </a:lnSpc>
            </a:pPr>
            <a:r>
              <a:rPr lang="ru-RU" dirty="0"/>
              <a:t>- действенность (</a:t>
            </a:r>
            <a:r>
              <a:rPr lang="en-US" dirty="0"/>
              <a:t>efficacy</a:t>
            </a:r>
            <a:r>
              <a:rPr lang="ru-RU" dirty="0"/>
              <a:t>);</a:t>
            </a:r>
          </a:p>
          <a:p>
            <a:pPr>
              <a:lnSpc>
                <a:spcPct val="80000"/>
              </a:lnSpc>
            </a:pPr>
            <a:r>
              <a:rPr lang="ru-RU" dirty="0"/>
              <a:t>- результативность (</a:t>
            </a:r>
            <a:r>
              <a:rPr lang="en-US" dirty="0"/>
              <a:t>effectiveness</a:t>
            </a:r>
            <a:r>
              <a:rPr lang="ru-RU" dirty="0"/>
              <a:t>);</a:t>
            </a:r>
          </a:p>
          <a:p>
            <a:pPr>
              <a:lnSpc>
                <a:spcPct val="80000"/>
              </a:lnSpc>
            </a:pPr>
            <a:r>
              <a:rPr lang="ru-RU" dirty="0"/>
              <a:t>- эффективность (</a:t>
            </a:r>
            <a:r>
              <a:rPr lang="en-US" dirty="0"/>
              <a:t>efficiency</a:t>
            </a:r>
            <a:r>
              <a:rPr lang="ru-RU" dirty="0"/>
              <a:t>);</a:t>
            </a:r>
          </a:p>
          <a:p>
            <a:pPr>
              <a:lnSpc>
                <a:spcPct val="80000"/>
              </a:lnSpc>
            </a:pPr>
            <a:r>
              <a:rPr lang="ru-RU" dirty="0"/>
              <a:t>- безопасность (</a:t>
            </a:r>
            <a:r>
              <a:rPr lang="en-US" dirty="0"/>
              <a:t>safety</a:t>
            </a:r>
            <a:r>
              <a:rPr lang="ru-RU" dirty="0"/>
              <a:t>);</a:t>
            </a:r>
          </a:p>
          <a:p>
            <a:pPr>
              <a:lnSpc>
                <a:spcPct val="80000"/>
              </a:lnSpc>
            </a:pPr>
            <a:r>
              <a:rPr lang="ru-RU" dirty="0"/>
              <a:t>- своевременность (</a:t>
            </a:r>
            <a:r>
              <a:rPr lang="en-US" dirty="0"/>
              <a:t>timeliness</a:t>
            </a:r>
            <a:r>
              <a:rPr lang="ru-RU" dirty="0"/>
              <a:t>);</a:t>
            </a:r>
          </a:p>
          <a:p>
            <a:pPr>
              <a:lnSpc>
                <a:spcPct val="80000"/>
              </a:lnSpc>
            </a:pPr>
            <a:r>
              <a:rPr lang="ru-RU" dirty="0"/>
              <a:t>- способность удовлетворить ожидание и потребности (</a:t>
            </a:r>
            <a:r>
              <a:rPr lang="en-US" dirty="0"/>
              <a:t>satisfaction</a:t>
            </a:r>
            <a:r>
              <a:rPr lang="ru-RU" dirty="0"/>
              <a:t>);</a:t>
            </a:r>
          </a:p>
          <a:p>
            <a:pPr>
              <a:lnSpc>
                <a:spcPct val="80000"/>
              </a:lnSpc>
            </a:pPr>
            <a:r>
              <a:rPr lang="ru-RU" dirty="0"/>
              <a:t>- стабильность процесса и результата (</a:t>
            </a:r>
            <a:r>
              <a:rPr lang="en-US" dirty="0"/>
              <a:t>stability</a:t>
            </a:r>
            <a:r>
              <a:rPr lang="ru-RU" dirty="0"/>
              <a:t>);</a:t>
            </a:r>
          </a:p>
          <a:p>
            <a:pPr>
              <a:lnSpc>
                <a:spcPct val="80000"/>
              </a:lnSpc>
            </a:pPr>
            <a:r>
              <a:rPr lang="ru-RU" dirty="0"/>
              <a:t>- постоянное совершенствование и улучшение (</a:t>
            </a:r>
            <a:r>
              <a:rPr lang="en-US" dirty="0"/>
              <a:t>improvement</a:t>
            </a:r>
            <a:r>
              <a:rPr lang="ru-RU" dirty="0"/>
              <a:t>). </a:t>
            </a:r>
          </a:p>
          <a:p>
            <a:pPr eaLnBrk="1" hangingPunct="1"/>
            <a:r>
              <a:rPr lang="ru-RU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298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332656"/>
            <a:ext cx="7776864" cy="936104"/>
          </a:xfrm>
        </p:spPr>
        <p:txBody>
          <a:bodyPr/>
          <a:lstStyle/>
          <a:p>
            <a:pPr eaLnBrk="1" hangingPunct="1"/>
            <a:r>
              <a:rPr lang="ru-RU" sz="3500" dirty="0" smtClean="0"/>
              <a:t>Виды экспертизы качества:</a:t>
            </a:r>
          </a:p>
        </p:txBody>
      </p:sp>
      <p:graphicFrame>
        <p:nvGraphicFramePr>
          <p:cNvPr id="97300" name="Group 2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02291585"/>
              </p:ext>
            </p:extLst>
          </p:nvPr>
        </p:nvGraphicFramePr>
        <p:xfrm>
          <a:off x="899592" y="1556792"/>
          <a:ext cx="7776864" cy="3190569"/>
        </p:xfrm>
        <a:graphic>
          <a:graphicData uri="http://schemas.openxmlformats.org/drawingml/2006/table">
            <a:tbl>
              <a:tblPr/>
              <a:tblGrid>
                <a:gridCol w="2789583"/>
                <a:gridCol w="4987281"/>
              </a:tblGrid>
              <a:tr h="5873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Ведомственная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экспертиза, проводимая силами и в пределах ведомства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9960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Вневедомственная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экспертиза, организуемая силами учреждений и организаций, не входящих в ведомственное здравоохранение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427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 Внешняя экспертиза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экспертиза, организуемая и проводимая сторонними подразделениями, учреждениями и организациями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889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 Независимая экспертиза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экспертиза, проводимая независимо от заинтересованных сторон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755576" y="5013176"/>
            <a:ext cx="7812868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Экспертиза – </a:t>
            </a:r>
            <a:r>
              <a:rPr lang="ru-RU" dirty="0">
                <a:solidFill>
                  <a:schemeClr val="tx1"/>
                </a:solidFill>
              </a:rPr>
              <a:t>проверка соответствия деятельности и её результатов имеющимся представлениям, выраженным в виде рекомендаций, норм и нормативов, проводимая признанными высококвалифицированными специалистами (экспертами) или группой </a:t>
            </a:r>
            <a:r>
              <a:rPr lang="ru-RU" dirty="0" smtClean="0">
                <a:solidFill>
                  <a:schemeClr val="tx1"/>
                </a:solidFill>
              </a:rPr>
              <a:t>специалистов.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23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продолжение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ru-RU" sz="2400" dirty="0" smtClean="0"/>
              <a:t>экспертиза качества лечебно-диагностического процесса должна проводиться не на базе МЭС, а на основании изучения каждого конкретного случая высококвалифицированным специалистами-экспертами;</a:t>
            </a:r>
          </a:p>
          <a:p>
            <a:pPr marL="342900" indent="-342900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ru-RU" sz="2400" dirty="0" smtClean="0"/>
              <a:t>уровень финансирования ЛПУ каждого региона должен определяться не количеством оказанных услуг, а зависеть от числа населения и показателей уровня здоровья населения в обслуживаемом регионе, рейтинга ЛПУ. </a:t>
            </a:r>
            <a:endParaRPr lang="ru-RU" sz="1800" dirty="0" smtClean="0"/>
          </a:p>
          <a:p>
            <a:pPr algn="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1800" dirty="0" smtClean="0"/>
              <a:t>Игорь Мартьянов </a:t>
            </a:r>
          </a:p>
          <a:p>
            <a:pPr algn="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1800" dirty="0" smtClean="0"/>
              <a:t>к.м.н., врач высшей категории, МВ №34, 0310, 2008г.</a:t>
            </a:r>
            <a:r>
              <a:rPr lang="ru-RU" sz="2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0464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i="1" dirty="0" smtClean="0"/>
              <a:t> </a:t>
            </a:r>
            <a:r>
              <a:rPr lang="ru-RU" sz="2800" dirty="0" smtClean="0"/>
              <a:t>продолжение</a:t>
            </a:r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5" y="1268760"/>
            <a:ext cx="7416824" cy="5102225"/>
          </a:xfrm>
        </p:spPr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Char char="Ø"/>
              <a:defRPr/>
            </a:pPr>
            <a:r>
              <a:rPr lang="ru-RU" sz="2800" dirty="0" smtClean="0"/>
              <a:t>При оценке качества медицинских услуг учитываются мнения специалистов смежных этапов. </a:t>
            </a:r>
            <a:endParaRPr lang="ru-RU" sz="2800" dirty="0" smtClean="0">
              <a:latin typeface="Arial" panose="020B0604020202020204" pitchFamily="34" charset="0"/>
            </a:endParaRPr>
          </a:p>
          <a:p>
            <a:pPr marL="609600" indent="-609600" eaLnBrk="1" hangingPunct="1">
              <a:buFont typeface="Wingdings" panose="05000000000000000000" pitchFamily="2" charset="2"/>
              <a:buChar char="Ø"/>
              <a:defRPr/>
            </a:pPr>
            <a:r>
              <a:rPr lang="ru-RU" sz="2800" dirty="0" smtClean="0"/>
              <a:t>К примеру, качество амбулаторно-поликлинической помощи оценивается в стационаре. </a:t>
            </a:r>
          </a:p>
          <a:p>
            <a:pPr marL="609600" indent="-609600" eaLnBrk="1" hangingPunct="1">
              <a:buFont typeface="Wingdings" panose="05000000000000000000" pitchFamily="2" charset="2"/>
              <a:buChar char="Ø"/>
              <a:defRPr/>
            </a:pPr>
            <a:r>
              <a:rPr lang="ru-RU" sz="2800" dirty="0" smtClean="0"/>
              <a:t>При принятии решения (при необходимости) учитываются результаты трех видов экспертиз: ведомственной, вневедомственной и независимой.</a:t>
            </a:r>
          </a:p>
        </p:txBody>
      </p:sp>
    </p:spTree>
    <p:extLst>
      <p:ext uri="{BB962C8B-B14F-4D97-AF65-F5344CB8AC3E}">
        <p14:creationId xmlns:p14="http://schemas.microsoft.com/office/powerpoint/2010/main" val="219777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324000" indent="-324000" algn="just">
              <a:spcBef>
                <a:spcPts val="0"/>
              </a:spcBef>
              <a:spcAft>
                <a:spcPts val="1200"/>
              </a:spcAft>
            </a:pPr>
            <a:r>
              <a:rPr lang="ru-RU" dirty="0"/>
              <a:t>Менеджмент качества</a:t>
            </a:r>
          </a:p>
        </p:txBody>
      </p:sp>
    </p:spTree>
    <p:extLst>
      <p:ext uri="{BB962C8B-B14F-4D97-AF65-F5344CB8AC3E}">
        <p14:creationId xmlns:p14="http://schemas.microsoft.com/office/powerpoint/2010/main" val="19279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Системы менеджмента качества</a:t>
            </a:r>
          </a:p>
        </p:txBody>
      </p:sp>
    </p:spTree>
    <p:extLst>
      <p:ext uri="{BB962C8B-B14F-4D97-AF65-F5344CB8AC3E}">
        <p14:creationId xmlns:p14="http://schemas.microsoft.com/office/powerpoint/2010/main" val="47636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dirty="0" smtClean="0"/>
              <a:t>Системы менеджмента качества на основе стандартов</a:t>
            </a: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Сегодня  в ряде стран мира все более широкое распространение получает  разработка и внедрение «Системы менеджмента качества» (СМК)  на основе  использования  стандартов серии ИСО -9000.</a:t>
            </a:r>
          </a:p>
          <a:p>
            <a:pPr eaLnBrk="1" hangingPunct="1">
              <a:defRPr/>
            </a:pPr>
            <a:r>
              <a:rPr lang="ru-RU" dirty="0" smtClean="0"/>
              <a:t> Основное назначение СМК постоянное улучшение </a:t>
            </a:r>
            <a:r>
              <a:rPr lang="ru-RU" dirty="0" smtClean="0">
                <a:latin typeface="Arial" charset="0"/>
              </a:rPr>
              <a:t>д</a:t>
            </a:r>
            <a:r>
              <a:rPr lang="ru-RU" dirty="0" smtClean="0"/>
              <a:t>еятельности</a:t>
            </a:r>
            <a:r>
              <a:rPr lang="ru-RU" dirty="0" smtClean="0">
                <a:latin typeface="Arial" charset="0"/>
              </a:rPr>
              <a:t> МО</a:t>
            </a:r>
            <a:r>
              <a:rPr lang="ru-RU" dirty="0" smtClean="0"/>
              <a:t>, эффективности и результативности. </a:t>
            </a:r>
          </a:p>
          <a:p>
            <a:pPr>
              <a:defRPr/>
            </a:pPr>
            <a:r>
              <a:rPr lang="ru-RU" dirty="0"/>
              <a:t>Семейство стандартов ИСО 9000 проводит различие  между требованиями к СМК и  </a:t>
            </a:r>
            <a:r>
              <a:rPr lang="ru-RU" dirty="0" err="1"/>
              <a:t>и</a:t>
            </a:r>
            <a:r>
              <a:rPr lang="ru-RU" dirty="0"/>
              <a:t> требования к продукции и услугам.</a:t>
            </a:r>
          </a:p>
          <a:p>
            <a:pPr>
              <a:defRPr/>
            </a:pPr>
            <a:r>
              <a:rPr lang="ru-RU" dirty="0"/>
              <a:t>Требования к СМК установлены  </a:t>
            </a:r>
            <a:r>
              <a:rPr lang="ru-RU" dirty="0">
                <a:latin typeface="Arial" charset="0"/>
              </a:rPr>
              <a:t>«ГОСТ</a:t>
            </a:r>
            <a:r>
              <a:rPr lang="ru-RU" dirty="0"/>
              <a:t> ИСО 900</a:t>
            </a:r>
            <a:r>
              <a:rPr lang="ru-RU" dirty="0">
                <a:latin typeface="Arial" charset="0"/>
              </a:rPr>
              <a:t>0</a:t>
            </a:r>
            <a:r>
              <a:rPr lang="ru-RU" dirty="0"/>
              <a:t>1</a:t>
            </a:r>
            <a:r>
              <a:rPr lang="ru-RU" dirty="0">
                <a:latin typeface="Arial" charset="0"/>
              </a:rPr>
              <a:t>»</a:t>
            </a:r>
            <a:r>
              <a:rPr lang="ru-RU" dirty="0"/>
              <a:t>. Они являются общими и применимы к организациям  в любой формы деятельности. </a:t>
            </a:r>
          </a:p>
          <a:p>
            <a:pPr>
              <a:defRPr/>
            </a:pPr>
            <a:r>
              <a:rPr lang="ru-RU" dirty="0"/>
              <a:t>Требования к продукции (услугам) могут быть установлены потребителями или  самой организацией- поставщиком.</a:t>
            </a:r>
          </a:p>
          <a:p>
            <a:pPr eaLnBrk="1" hangingPunct="1">
              <a:defRPr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66502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dirty="0" smtClean="0"/>
              <a:t>Восемь принципов менеджмента качества</a:t>
            </a:r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ru-RU" sz="2800" dirty="0" smtClean="0"/>
              <a:t>Принцип1. Ориентация на потребителя.</a:t>
            </a:r>
          </a:p>
          <a:p>
            <a:pPr eaLnBrk="1" hangingPunct="1">
              <a:defRPr/>
            </a:pPr>
            <a:r>
              <a:rPr lang="ru-RU" sz="2800" dirty="0" smtClean="0"/>
              <a:t>Принцип 2. Лидерство руководителя.</a:t>
            </a:r>
          </a:p>
          <a:p>
            <a:pPr eaLnBrk="1" hangingPunct="1">
              <a:defRPr/>
            </a:pPr>
            <a:r>
              <a:rPr lang="ru-RU" sz="2800" dirty="0" smtClean="0"/>
              <a:t>Принцип 3. Вовлечение работников в процесс  повышения КМП.</a:t>
            </a:r>
          </a:p>
          <a:p>
            <a:pPr eaLnBrk="1" hangingPunct="1">
              <a:defRPr/>
            </a:pPr>
            <a:r>
              <a:rPr lang="ru-RU" sz="2800" dirty="0" smtClean="0"/>
              <a:t>Принцип 4. Процессный подход.</a:t>
            </a:r>
          </a:p>
          <a:p>
            <a:pPr eaLnBrk="1" hangingPunct="1">
              <a:defRPr/>
            </a:pPr>
            <a:r>
              <a:rPr lang="ru-RU" sz="2800" dirty="0" smtClean="0"/>
              <a:t>Принцип 5. Системный подход.</a:t>
            </a:r>
          </a:p>
          <a:p>
            <a:pPr eaLnBrk="1" hangingPunct="1">
              <a:defRPr/>
            </a:pPr>
            <a:r>
              <a:rPr lang="ru-RU" sz="2800" dirty="0" smtClean="0"/>
              <a:t>Принцип 6. Постоянное улучшение.</a:t>
            </a:r>
          </a:p>
          <a:p>
            <a:pPr eaLnBrk="1" hangingPunct="1">
              <a:defRPr/>
            </a:pPr>
            <a:r>
              <a:rPr lang="ru-RU" sz="2800" dirty="0" smtClean="0"/>
              <a:t>Принцип 7. Принятие решений</a:t>
            </a:r>
            <a:r>
              <a:rPr lang="ru-RU" sz="2800" dirty="0" smtClean="0">
                <a:latin typeface="Arial" panose="020B0604020202020204" pitchFamily="34" charset="0"/>
              </a:rPr>
              <a:t> </a:t>
            </a:r>
            <a:r>
              <a:rPr lang="ru-RU" sz="2800" dirty="0" smtClean="0"/>
              <a:t>на фактах.</a:t>
            </a:r>
          </a:p>
          <a:p>
            <a:pPr eaLnBrk="1" hangingPunct="1">
              <a:defRPr/>
            </a:pPr>
            <a:r>
              <a:rPr lang="ru-RU" sz="2800" dirty="0" smtClean="0"/>
              <a:t>Принцип 8. Взаимовыгодные отношения с поставщиком</a:t>
            </a:r>
            <a:r>
              <a:rPr lang="ru-RU" dirty="0" smtClean="0"/>
              <a:t>.</a:t>
            </a:r>
          </a:p>
          <a:p>
            <a:pPr eaLnBrk="1" hangingPunct="1">
              <a:defRPr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9604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учебного содержания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24000" indent="-324000" algn="just">
              <a:spcBef>
                <a:spcPts val="0"/>
              </a:spcBef>
              <a:spcAft>
                <a:spcPts val="1200"/>
              </a:spcAft>
            </a:pPr>
            <a:r>
              <a:rPr lang="ru-RU" dirty="0" smtClean="0"/>
              <a:t>Основные определения</a:t>
            </a:r>
          </a:p>
          <a:p>
            <a:pPr marL="358575" lvl="1" indent="0">
              <a:spcBef>
                <a:spcPts val="0"/>
              </a:spcBef>
              <a:buNone/>
            </a:pPr>
            <a:r>
              <a:rPr lang="ru-RU" dirty="0" smtClean="0"/>
              <a:t>1.1</a:t>
            </a:r>
            <a:r>
              <a:rPr lang="ru-RU" dirty="0" smtClean="0"/>
              <a:t>. Определения и политика в области качества</a:t>
            </a:r>
          </a:p>
          <a:p>
            <a:pPr marL="358575" lvl="1" indent="0">
              <a:spcBef>
                <a:spcPts val="0"/>
              </a:spcBef>
              <a:buNone/>
            </a:pPr>
            <a:r>
              <a:rPr lang="ru-RU" dirty="0" smtClean="0"/>
              <a:t>1.2</a:t>
            </a:r>
            <a:r>
              <a:rPr lang="ru-RU" dirty="0" smtClean="0"/>
              <a:t>. Управление качеством</a:t>
            </a:r>
          </a:p>
          <a:p>
            <a:pPr marL="324000" indent="-324000" algn="just">
              <a:spcBef>
                <a:spcPts val="0"/>
              </a:spcBef>
              <a:spcAft>
                <a:spcPts val="1200"/>
              </a:spcAft>
            </a:pPr>
            <a:r>
              <a:rPr lang="ru-RU" dirty="0" smtClean="0"/>
              <a:t>Менеджмент качества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	</a:t>
            </a:r>
            <a:r>
              <a:rPr lang="ru-RU" dirty="0" smtClean="0"/>
              <a:t>1</a:t>
            </a:r>
            <a:r>
              <a:rPr lang="ru-RU" dirty="0" smtClean="0"/>
              <a:t>. Системы </a:t>
            </a:r>
            <a:r>
              <a:rPr lang="ru-RU" dirty="0"/>
              <a:t>менеджмента </a:t>
            </a:r>
            <a:r>
              <a:rPr lang="ru-RU" dirty="0" smtClean="0"/>
              <a:t>качества</a:t>
            </a:r>
            <a:endParaRPr lang="ru-RU" dirty="0"/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	</a:t>
            </a:r>
            <a:r>
              <a:rPr lang="ru-RU" dirty="0" smtClean="0"/>
              <a:t>2</a:t>
            </a:r>
            <a:r>
              <a:rPr lang="ru-RU" dirty="0"/>
              <a:t>. Принципы управления </a:t>
            </a:r>
            <a:r>
              <a:rPr lang="ru-RU" dirty="0" smtClean="0"/>
              <a:t>КМП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	</a:t>
            </a:r>
            <a:r>
              <a:rPr lang="ru-RU" dirty="0" smtClean="0"/>
              <a:t>3</a:t>
            </a:r>
            <a:r>
              <a:rPr lang="ru-RU" dirty="0" smtClean="0"/>
              <a:t>. Внедрение системы менеджмента качества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3. Основные пути повышения уровня качества </a:t>
            </a:r>
            <a:r>
              <a:rPr lang="ru-RU" dirty="0" smtClean="0"/>
              <a:t>МСО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4. Исторический аспект разработки стандартов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5. Роль профилактики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6. Предложения по совершенствованию системы управления КМП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627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/>
              <a:t>Принципы управления КМП</a:t>
            </a:r>
          </a:p>
        </p:txBody>
      </p:sp>
    </p:spTree>
    <p:extLst>
      <p:ext uri="{BB962C8B-B14F-4D97-AF65-F5344CB8AC3E}">
        <p14:creationId xmlns:p14="http://schemas.microsoft.com/office/powerpoint/2010/main" val="155905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>
          <a:xfrm>
            <a:off x="636569" y="116632"/>
            <a:ext cx="79200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dirty="0" smtClean="0"/>
              <a:t>Стандартизация управления КМП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484784"/>
            <a:ext cx="7560400" cy="4641379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ru-RU" dirty="0" smtClean="0"/>
              <a:t>Стандарты серии ИСО-9000 могут быть использованы в здравоохранении для повышения культуры и улучшения КМП.</a:t>
            </a:r>
          </a:p>
          <a:p>
            <a:pPr eaLnBrk="1" hangingPunct="1">
              <a:defRPr/>
            </a:pPr>
            <a:r>
              <a:rPr lang="ru-RU" dirty="0" smtClean="0"/>
              <a:t>Особое внимание необходимо уделить информационному и нормативно-правовому обеспечению</a:t>
            </a:r>
            <a:r>
              <a:rPr lang="ru-RU" dirty="0" smtClean="0">
                <a:latin typeface="Arial" charset="0"/>
              </a:rPr>
              <a:t>;</a:t>
            </a:r>
          </a:p>
          <a:p>
            <a:pPr eaLnBrk="1" hangingPunct="1">
              <a:defRPr/>
            </a:pPr>
            <a:r>
              <a:rPr lang="ru-RU" dirty="0" smtClean="0"/>
              <a:t> Управлени</a:t>
            </a:r>
            <a:r>
              <a:rPr lang="ru-RU" dirty="0" smtClean="0">
                <a:latin typeface="Arial" charset="0"/>
              </a:rPr>
              <a:t>е</a:t>
            </a:r>
            <a:r>
              <a:rPr lang="ru-RU" dirty="0" smtClean="0"/>
              <a:t> КМП также можно стандартизовать на основе СМК.</a:t>
            </a:r>
          </a:p>
          <a:p>
            <a:pPr>
              <a:defRPr/>
            </a:pPr>
            <a:r>
              <a:rPr lang="ru-RU" dirty="0"/>
              <a:t>Основные стандарты ГОСТ Р ИСО 9000-2001, ГОСТ Р ИСО 9001-2001 и ГОСТ Р ИСО 9004-2001 (приняты и </a:t>
            </a:r>
            <a:r>
              <a:rPr lang="ru-RU" b="1" dirty="0"/>
              <a:t>введены в действие Постановлением Госстандарта России от 15.08.2001г № 332-ст №333-ст,№334-ст).</a:t>
            </a:r>
          </a:p>
          <a:p>
            <a:pPr>
              <a:defRPr/>
            </a:pPr>
            <a:r>
              <a:rPr lang="ru-RU" dirty="0"/>
              <a:t>ГОСТ Р ИСО9000-2001 </a:t>
            </a:r>
            <a:r>
              <a:rPr lang="ru-RU" b="1" dirty="0"/>
              <a:t>«Система менеджмента качества. Основные положения и словарь».</a:t>
            </a:r>
          </a:p>
          <a:p>
            <a:pPr>
              <a:defRPr/>
            </a:pPr>
            <a:r>
              <a:rPr lang="ru-RU" dirty="0">
                <a:latin typeface="Arial" charset="0"/>
              </a:rPr>
              <a:t>   </a:t>
            </a:r>
            <a:r>
              <a:rPr lang="ru-RU" dirty="0"/>
              <a:t> ГОСТ Р ИСО 9001-2001 </a:t>
            </a:r>
            <a:r>
              <a:rPr lang="ru-RU" b="1" dirty="0"/>
              <a:t>«Система менеджмента качества. Требования». </a:t>
            </a:r>
          </a:p>
          <a:p>
            <a:pPr>
              <a:defRPr/>
            </a:pPr>
            <a:r>
              <a:rPr lang="ru-RU" dirty="0"/>
              <a:t>ГОСТ Р ИСО 9004-2001 </a:t>
            </a:r>
            <a:r>
              <a:rPr lang="ru-RU" sz="2000" b="1" dirty="0"/>
              <a:t>»Система менеджмента качества. Рекомендации по улучшению деятельности».</a:t>
            </a:r>
          </a:p>
          <a:p>
            <a:pPr eaLnBrk="1" hangingPunct="1">
              <a:defRPr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18294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dirty="0" smtClean="0"/>
              <a:t>Ответственность руководителя МО</a:t>
            </a:r>
            <a:endParaRPr lang="ru-RU" dirty="0" smtClean="0"/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Принятие решения о разработке и внедрения СМК</a:t>
            </a:r>
            <a:r>
              <a:rPr lang="ru-RU" sz="2400" dirty="0" smtClean="0">
                <a:latin typeface="Arial" panose="020B0604020202020204" pitchFamily="34" charset="0"/>
              </a:rPr>
              <a:t>. </a:t>
            </a:r>
            <a:r>
              <a:rPr lang="ru-RU" sz="2400" dirty="0" smtClean="0"/>
              <a:t>Постоянное улучшение деятельности СМК</a:t>
            </a:r>
            <a:r>
              <a:rPr lang="ru-RU" sz="2400" dirty="0" smtClean="0">
                <a:latin typeface="Arial" panose="020B0604020202020204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Формирование политики  и целей и их ранжирование в области КМП (дерево целей);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Ориентация персонала на важность определения и выполнения требований;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Доведения до сведения персонал его ответственности  в области качества;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Анализ созданной СМК и оценка возможности улучшения;</a:t>
            </a:r>
            <a:r>
              <a:rPr lang="ru-RU" sz="2400" dirty="0" smtClean="0">
                <a:latin typeface="Arial" panose="020B0604020202020204" pitchFamily="34" charset="0"/>
              </a:rPr>
              <a:t> </a:t>
            </a:r>
            <a:r>
              <a:rPr lang="ru-RU" sz="2400" dirty="0" smtClean="0"/>
              <a:t>Назначение  представителя  из состава руководства ответ</a:t>
            </a:r>
            <a:r>
              <a:rPr lang="ru-RU" sz="2400" dirty="0" smtClean="0">
                <a:latin typeface="Arial" panose="020B0604020202020204" pitchFamily="34" charset="0"/>
              </a:rPr>
              <a:t>.</a:t>
            </a:r>
            <a:r>
              <a:rPr lang="ru-RU" sz="2400" dirty="0" smtClean="0"/>
              <a:t> за </a:t>
            </a:r>
            <a:r>
              <a:rPr lang="ru-RU" sz="2400" dirty="0" smtClean="0">
                <a:latin typeface="Arial" panose="020B0604020202020204" pitchFamily="34" charset="0"/>
              </a:rPr>
              <a:t>ф</a:t>
            </a:r>
            <a:r>
              <a:rPr lang="ru-RU" sz="2400" dirty="0" smtClean="0"/>
              <a:t>ункционирование СМК;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 создание внутренней системы информации, обеспечивающей  СМК </a:t>
            </a:r>
            <a:r>
              <a:rPr lang="ru-RU" sz="2400" dirty="0" smtClean="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071749" y="3244334"/>
            <a:ext cx="30005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58575" lvl="1" indent="0">
              <a:spcBef>
                <a:spcPts val="0"/>
              </a:spcBef>
              <a:buNone/>
            </a:pPr>
            <a:r>
              <a:rPr lang="ru-RU" dirty="0"/>
              <a:t>Управление качеством</a:t>
            </a:r>
          </a:p>
        </p:txBody>
      </p:sp>
    </p:spTree>
    <p:extLst>
      <p:ext uri="{BB962C8B-B14F-4D97-AF65-F5344CB8AC3E}">
        <p14:creationId xmlns:p14="http://schemas.microsoft.com/office/powerpoint/2010/main" val="113253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ru-RU" dirty="0" smtClean="0"/>
              <a:t>Внедрение системы менеджмента качества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310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dirty="0" smtClean="0"/>
              <a:t>Подготовка к внедрению СМК</a:t>
            </a:r>
          </a:p>
        </p:txBody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ru-RU" sz="2800" dirty="0" smtClean="0"/>
              <a:t>Для внедрения СМК  в наших условиях потребовалась  системная проработка  объекта  по предложенной нами  схеме:</a:t>
            </a:r>
          </a:p>
          <a:p>
            <a:pPr eaLnBrk="1" hangingPunct="1">
              <a:defRPr/>
            </a:pPr>
            <a:r>
              <a:rPr lang="ru-RU" sz="2800" dirty="0" smtClean="0"/>
              <a:t>- построение моделей  на уровне</a:t>
            </a:r>
            <a:r>
              <a:rPr lang="ru-RU" sz="2800" dirty="0" smtClean="0">
                <a:latin typeface="Arial" charset="0"/>
              </a:rPr>
              <a:t>:</a:t>
            </a:r>
            <a:r>
              <a:rPr lang="ru-RU" sz="2800" dirty="0" smtClean="0"/>
              <a:t> «объект - внешняя среда»</a:t>
            </a:r>
            <a:r>
              <a:rPr lang="ru-RU" sz="2800" dirty="0" smtClean="0">
                <a:latin typeface="Arial" charset="0"/>
              </a:rPr>
              <a:t>;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2800" dirty="0" smtClean="0">
                <a:latin typeface="Arial" charset="0"/>
              </a:rPr>
              <a:t>   </a:t>
            </a:r>
            <a:r>
              <a:rPr lang="ru-RU" sz="2800" dirty="0" smtClean="0"/>
              <a:t>«вход –процесс –выход» и их анализ;</a:t>
            </a:r>
          </a:p>
          <a:p>
            <a:pPr eaLnBrk="1" hangingPunct="1">
              <a:defRPr/>
            </a:pPr>
            <a:r>
              <a:rPr lang="ru-RU" sz="2800" dirty="0" smtClean="0"/>
              <a:t>- выявление проблем и описание проблемной ситуации;</a:t>
            </a:r>
          </a:p>
          <a:p>
            <a:pPr eaLnBrk="1" hangingPunct="1">
              <a:defRPr/>
            </a:pPr>
            <a:r>
              <a:rPr lang="ru-RU" sz="2800" dirty="0" smtClean="0"/>
              <a:t>- формирование общей цели  ПКМП;</a:t>
            </a:r>
          </a:p>
          <a:p>
            <a:pPr eaLnBrk="1" hangingPunct="1">
              <a:defRPr/>
            </a:pPr>
            <a:r>
              <a:rPr lang="ru-RU" sz="2800" dirty="0" smtClean="0"/>
              <a:t>- декомпозиция общей цели, построение дерева целей</a:t>
            </a:r>
            <a:r>
              <a:rPr lang="ru-RU" sz="2800" dirty="0" smtClean="0">
                <a:latin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2909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i="1" dirty="0" smtClean="0"/>
              <a:t>                                  </a:t>
            </a:r>
            <a:r>
              <a:rPr lang="ru-RU" sz="2800" dirty="0" smtClean="0"/>
              <a:t>продолжение</a:t>
            </a:r>
          </a:p>
        </p:txBody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ru-RU" sz="2800" dirty="0" smtClean="0"/>
              <a:t>- построение дерева функций;</a:t>
            </a:r>
          </a:p>
          <a:p>
            <a:pPr eaLnBrk="1" hangingPunct="1">
              <a:defRPr/>
            </a:pPr>
            <a:r>
              <a:rPr lang="ru-RU" sz="2800" dirty="0" smtClean="0"/>
              <a:t>- разработка и   анализ организационно- функциональных моделей;</a:t>
            </a:r>
          </a:p>
          <a:p>
            <a:pPr eaLnBrk="1" hangingPunct="1">
              <a:defRPr/>
            </a:pPr>
            <a:r>
              <a:rPr lang="ru-RU" sz="2800" dirty="0" smtClean="0"/>
              <a:t>- разработка модели информационного обеспечения  СУКМП;</a:t>
            </a:r>
          </a:p>
          <a:p>
            <a:pPr eaLnBrk="1" hangingPunct="1">
              <a:defRPr/>
            </a:pPr>
            <a:r>
              <a:rPr lang="ru-RU" sz="2800" dirty="0" smtClean="0"/>
              <a:t>- выбор критериев и обобщенных показателей и их математическая интерпретация;</a:t>
            </a:r>
          </a:p>
          <a:p>
            <a:pPr eaLnBrk="1" hangingPunct="1">
              <a:defRPr/>
            </a:pPr>
            <a:r>
              <a:rPr lang="ru-RU" sz="2800" dirty="0" smtClean="0"/>
              <a:t>- формирование управляющих решений;</a:t>
            </a:r>
          </a:p>
          <a:p>
            <a:pPr eaLnBrk="1" hangingPunct="1">
              <a:defRPr/>
            </a:pPr>
            <a:r>
              <a:rPr lang="ru-RU" sz="2800" dirty="0" smtClean="0"/>
              <a:t>- анализ функционирования СУ</a:t>
            </a:r>
            <a:r>
              <a:rPr lang="ru-RU" dirty="0" smtClean="0"/>
              <a:t> </a:t>
            </a:r>
            <a:r>
              <a:rPr lang="ru-RU" sz="2800" dirty="0" smtClean="0"/>
              <a:t>КМП</a:t>
            </a:r>
            <a:r>
              <a:rPr lang="ru-RU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7476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781174" y="188640"/>
            <a:ext cx="7653660" cy="99084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200" dirty="0" smtClean="0"/>
              <a:t>Первоочередные мероприятия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268661"/>
            <a:ext cx="7560840" cy="5589339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200" dirty="0" smtClean="0"/>
              <a:t>Используя опыт организации контроля и обеспечения качества г. Тольятти и опыт МЛПУ №1 </a:t>
            </a:r>
            <a:r>
              <a:rPr lang="ru-RU" sz="2200" dirty="0" smtClean="0">
                <a:latin typeface="Arial" panose="020B0604020202020204" pitchFamily="34" charset="0"/>
              </a:rPr>
              <a:t>г. Новокузнецка </a:t>
            </a:r>
            <a:r>
              <a:rPr lang="ru-RU" sz="2200" dirty="0" smtClean="0"/>
              <a:t>по клинико-экспертной работе в больнице </a:t>
            </a:r>
            <a:r>
              <a:rPr lang="ru-RU" sz="2200" dirty="0" smtClean="0">
                <a:latin typeface="Arial" panose="020B0604020202020204" pitchFamily="34" charset="0"/>
              </a:rPr>
              <a:t>-</a:t>
            </a:r>
            <a:r>
              <a:rPr lang="ru-RU" sz="2200" dirty="0" smtClean="0"/>
              <a:t>организовать единую функциональную клинико-экспертную службу при управлении здравоохранения.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sz="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200" dirty="0" smtClean="0"/>
              <a:t>Считать целесообразным разработку и внедрение  среднесрочной межведомственной комплексной программы «Повышение качества медицинской помощи населению города»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sz="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200" dirty="0" smtClean="0"/>
              <a:t>Одну из очередных научно-практических конференций Г</a:t>
            </a:r>
            <a:r>
              <a:rPr lang="ru-RU" sz="2200" dirty="0" smtClean="0">
                <a:latin typeface="Arial" panose="020B0604020202020204" pitchFamily="34" charset="0"/>
              </a:rPr>
              <a:t>Б</a:t>
            </a:r>
            <a:r>
              <a:rPr lang="ru-RU" sz="2200" dirty="0" smtClean="0"/>
              <a:t>ОУ ДПО </a:t>
            </a:r>
            <a:r>
              <a:rPr lang="ru-RU" sz="2200" dirty="0" err="1" smtClean="0"/>
              <a:t>НГИУВа</a:t>
            </a:r>
            <a:r>
              <a:rPr lang="ru-RU" sz="2200" dirty="0" smtClean="0"/>
              <a:t> посвятить полностью вопросам </a:t>
            </a:r>
            <a:r>
              <a:rPr lang="ru-RU" sz="2200" dirty="0" smtClean="0">
                <a:latin typeface="Arial" panose="020B0604020202020204" pitchFamily="34" charset="0"/>
              </a:rPr>
              <a:t>КМП</a:t>
            </a:r>
            <a:r>
              <a:rPr lang="ru-RU" sz="2200" dirty="0" smtClean="0"/>
              <a:t>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sz="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200" dirty="0" smtClean="0"/>
              <a:t>Изучить возможность увеличения доли </a:t>
            </a:r>
            <a:r>
              <a:rPr lang="ru-RU" sz="2200" dirty="0" err="1" smtClean="0"/>
              <a:t>патологоанатомичских</a:t>
            </a:r>
            <a:r>
              <a:rPr lang="ru-RU" sz="2200" dirty="0" smtClean="0"/>
              <a:t> вскрытий умерших на дому лиц трудоспособного возраста</a:t>
            </a:r>
            <a:r>
              <a:rPr lang="ru-RU" sz="2200" dirty="0" smtClean="0">
                <a:latin typeface="Arial" panose="020B0604020202020204" pitchFamily="34" charset="0"/>
              </a:rPr>
              <a:t> </a:t>
            </a:r>
            <a:r>
              <a:rPr lang="ru-RU" sz="2200" dirty="0" smtClean="0"/>
              <a:t>до уровня ведущих Центров страны (Санкт-Петербург, Москва). </a:t>
            </a:r>
          </a:p>
        </p:txBody>
      </p:sp>
    </p:spTree>
    <p:extLst>
      <p:ext uri="{BB962C8B-B14F-4D97-AF65-F5344CB8AC3E}">
        <p14:creationId xmlns:p14="http://schemas.microsoft.com/office/powerpoint/2010/main" val="1656476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324000" indent="-324000" algn="just">
              <a:spcBef>
                <a:spcPts val="0"/>
              </a:spcBef>
              <a:spcAft>
                <a:spcPts val="1200"/>
              </a:spcAft>
            </a:pPr>
            <a:r>
              <a:rPr lang="ru-RU" dirty="0" smtClean="0"/>
              <a:t>  Основные </a:t>
            </a:r>
            <a:r>
              <a:rPr lang="ru-RU" dirty="0"/>
              <a:t>пути повышения уровня качества МСО</a:t>
            </a:r>
          </a:p>
        </p:txBody>
      </p:sp>
    </p:spTree>
    <p:extLst>
      <p:ext uri="{BB962C8B-B14F-4D97-AF65-F5344CB8AC3E}">
        <p14:creationId xmlns:p14="http://schemas.microsoft.com/office/powerpoint/2010/main" val="427255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>
          <a:xfrm>
            <a:off x="612000" y="260648"/>
            <a:ext cx="7920000" cy="122413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600" dirty="0" smtClean="0"/>
              <a:t>Основные пути повышения уровня качества МСО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 smtClean="0"/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000" y="1700808"/>
            <a:ext cx="7920000" cy="3888432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ru-RU" sz="2400" dirty="0" smtClean="0"/>
              <a:t>Повышение профессионального мастерства производителей медицинских услуг.</a:t>
            </a:r>
            <a:endParaRPr lang="ru-RU" sz="2400" dirty="0" smtClean="0">
              <a:latin typeface="Arial" charset="0"/>
            </a:endParaRP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ru-RU" sz="2400" dirty="0" smtClean="0"/>
              <a:t>Внедрение новых организационных и медицинских технологий.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ru-RU" sz="2400" dirty="0" smtClean="0"/>
              <a:t>Адекватные потребности: ресурсное и материальное обеспечения.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ru-RU" sz="2400" dirty="0" smtClean="0"/>
              <a:t>Мотивация сотрудников субъектов, участников процесса МСО и работающих в повышении качества и эффективности управления.</a:t>
            </a:r>
          </a:p>
        </p:txBody>
      </p:sp>
    </p:spTree>
    <p:extLst>
      <p:ext uri="{BB962C8B-B14F-4D97-AF65-F5344CB8AC3E}">
        <p14:creationId xmlns:p14="http://schemas.microsoft.com/office/powerpoint/2010/main" val="151334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dirty="0" smtClean="0"/>
              <a:t>продолжение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ru-RU" sz="2400" smtClean="0"/>
              <a:t> По каждому из перечисленных путей повышения качества МСО определяется перечень конкретных мероприятий, взаимоувязанных единой целью</a:t>
            </a:r>
            <a:r>
              <a:rPr lang="ru-RU" sz="2400" smtClean="0">
                <a:latin typeface="Arial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ru-RU" sz="2400" smtClean="0"/>
              <a:t> Совершенствование системы экспертизы временной нетрудоспособности и экспертизы качества медицинской помощи на всех этапах её оказания.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/>
              <a:t>Разработка и внедрение мониторинга за целевыми показателями (индикаторами), объективно отображающими уровень качества.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/>
              <a:t>Совершенствование системы управления качеством МСО.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z="2400" smtClean="0"/>
          </a:p>
          <a:p>
            <a:pPr eaLnBrk="1" hangingPunct="1">
              <a:lnSpc>
                <a:spcPct val="90000"/>
              </a:lnSpc>
              <a:defRPr/>
            </a:pPr>
            <a:endParaRPr lang="ru-RU" sz="2400" smtClean="0"/>
          </a:p>
          <a:p>
            <a:pPr eaLnBrk="1" hangingPunct="1">
              <a:lnSpc>
                <a:spcPct val="90000"/>
              </a:lnSpc>
              <a:defRPr/>
            </a:pPr>
            <a:endParaRPr lang="ru-RU" sz="2400" smtClean="0"/>
          </a:p>
        </p:txBody>
      </p:sp>
    </p:spTree>
    <p:extLst>
      <p:ext uri="{BB962C8B-B14F-4D97-AF65-F5344CB8AC3E}">
        <p14:creationId xmlns:p14="http://schemas.microsoft.com/office/powerpoint/2010/main" val="377044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324000" indent="-324000">
              <a:spcBef>
                <a:spcPts val="0"/>
              </a:spcBef>
              <a:spcAft>
                <a:spcPts val="1200"/>
              </a:spcAft>
            </a:pPr>
            <a:r>
              <a:rPr lang="ru-RU" dirty="0" smtClean="0"/>
              <a:t>Основные</a:t>
            </a:r>
            <a:br>
              <a:rPr lang="ru-RU" dirty="0" smtClean="0"/>
            </a:br>
            <a:r>
              <a:rPr lang="ru-RU" dirty="0" smtClean="0"/>
              <a:t>определения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5867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132156"/>
            <a:ext cx="8229600" cy="1224186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dirty="0" smtClean="0"/>
              <a:t>Выводы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3608" y="1628800"/>
            <a:ext cx="7143936" cy="4536504"/>
          </a:xfrm>
        </p:spPr>
        <p:txBody>
          <a:bodyPr>
            <a:normAutofit fontScale="85000" lnSpcReduction="10000"/>
          </a:bodyPr>
          <a:lstStyle/>
          <a:p>
            <a:pPr marL="609600" indent="-609600" eaLnBrk="1" hangingPunct="1">
              <a:buFont typeface="Wingdings" panose="05000000000000000000" pitchFamily="2" charset="2"/>
              <a:buChar char="Ø"/>
              <a:defRPr/>
            </a:pPr>
            <a:r>
              <a:rPr lang="ru-RU" dirty="0" smtClean="0"/>
              <a:t>Оказание МП населению является составной частью более обшей системы МСО. Поэтому СУ качеством должна охватывать все взаимосвязанные между собой составляющие МСО. </a:t>
            </a:r>
          </a:p>
          <a:p>
            <a:pPr marL="609600" indent="-609600" eaLnBrk="1" hangingPunct="1">
              <a:buFont typeface="Wingdings" panose="05000000000000000000" pitchFamily="2" charset="2"/>
              <a:buChar char="Ø"/>
              <a:defRPr/>
            </a:pPr>
            <a:r>
              <a:rPr lang="ru-RU" dirty="0" smtClean="0"/>
              <a:t>Существующая в РФ в до перестроечный период система МСО является достаточно эффективной и может быть адаптирована к экономическим условиям на новой законодательно-правовой основе.</a:t>
            </a:r>
          </a:p>
          <a:p>
            <a:pPr marL="609600" indent="-609600" eaLnBrk="1" hangingPunct="1">
              <a:buFont typeface="Wingdings" panose="05000000000000000000" pitchFamily="2" charset="2"/>
              <a:buChar char="Ø"/>
              <a:defRPr/>
            </a:pPr>
            <a:r>
              <a:rPr lang="ru-RU" dirty="0" smtClean="0"/>
              <a:t>Эффективное </a:t>
            </a:r>
            <a:r>
              <a:rPr lang="ru-RU" dirty="0"/>
              <a:t>управление качеством МСО может быть достигнуто при условии применения программно-целевого подхода с учетом региональных особенностей и наличия адекватного информационного обеспечения всех субъектов и </a:t>
            </a:r>
            <a:r>
              <a:rPr lang="ru-RU" dirty="0" smtClean="0"/>
              <a:t>участников.</a:t>
            </a:r>
          </a:p>
          <a:p>
            <a:pPr marL="609600" indent="-609600" eaLnBrk="1" hangingPunct="1">
              <a:buFont typeface="Wingdings" panose="05000000000000000000" pitchFamily="2" charset="2"/>
              <a:buChar char="Ø"/>
              <a:defRPr/>
            </a:pPr>
            <a:r>
              <a:rPr lang="ru-RU" dirty="0" smtClean="0"/>
              <a:t>При </a:t>
            </a:r>
            <a:r>
              <a:rPr lang="ru-RU" dirty="0"/>
              <a:t>управлении качеством МСО организм человека рассматривается как целостная биосоциальная система и должен быть применен принцип – лечить больного, а не болезнь. Любое обращение пациента в систему здравоохранения должно использоваться в полную меру для реализации профилактических мероприятий.</a:t>
            </a:r>
          </a:p>
          <a:p>
            <a:pPr eaLnBrk="1" hangingPunct="1">
              <a:defRPr/>
            </a:pPr>
            <a:r>
              <a:rPr lang="ru-RU" sz="1600" dirty="0" smtClean="0"/>
              <a:t> 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ru-RU" sz="900" dirty="0" smtClean="0"/>
          </a:p>
        </p:txBody>
      </p:sp>
    </p:spTree>
    <p:extLst>
      <p:ext uri="{BB962C8B-B14F-4D97-AF65-F5344CB8AC3E}">
        <p14:creationId xmlns:p14="http://schemas.microsoft.com/office/powerpoint/2010/main" val="4259511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60648"/>
            <a:ext cx="8064500" cy="895350"/>
          </a:xfrm>
        </p:spPr>
        <p:txBody>
          <a:bodyPr/>
          <a:lstStyle/>
          <a:p>
            <a:r>
              <a:rPr lang="ru-RU" sz="3200" dirty="0" smtClean="0">
                <a:effectLst/>
              </a:rPr>
              <a:t>Проблемные вопросы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9632" y="1268761"/>
            <a:ext cx="7416056" cy="4824536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lnSpc>
                <a:spcPct val="90000"/>
              </a:lnSpc>
              <a:buAutoNum type="arabicPeriod"/>
            </a:pPr>
            <a:r>
              <a:rPr lang="ru-RU" sz="2400" dirty="0" smtClean="0">
                <a:effectLst/>
              </a:rPr>
              <a:t>Как развиваться и работать при значительном сокращении  финансирования. Необходимо подготовить такие стандарты  лечения, которые  охватывали бы все возможные коллизии основного и сопутствующего заболевания. Такие стандарты должны готовиться экспертами сообщества, а не одним внештатным  специалистом Минздрава.</a:t>
            </a:r>
          </a:p>
          <a:p>
            <a:pPr marL="457200" indent="-457200">
              <a:lnSpc>
                <a:spcPct val="90000"/>
              </a:lnSpc>
              <a:buAutoNum type="arabicPeriod"/>
            </a:pPr>
            <a:r>
              <a:rPr lang="ru-RU" sz="2400" dirty="0" smtClean="0"/>
              <a:t>Декларируется </a:t>
            </a:r>
            <a:r>
              <a:rPr lang="ru-RU" sz="2400" dirty="0"/>
              <a:t>профилактика, а для  практической реализации  должна быть структура   на уровне правительства поскольку  на уровень общественного здоровья  действуют многочисленные факторы,  а снижение   их влияния   на здоровье не зависит от </a:t>
            </a:r>
            <a:r>
              <a:rPr lang="ru-RU" sz="2400" dirty="0" smtClean="0"/>
              <a:t>здравоохранения.</a:t>
            </a:r>
          </a:p>
          <a:p>
            <a:pPr marL="457200" indent="-457200">
              <a:lnSpc>
                <a:spcPct val="90000"/>
              </a:lnSpc>
              <a:buAutoNum type="arabicPeriod"/>
            </a:pPr>
            <a:r>
              <a:rPr lang="ru-RU" sz="2400" dirty="0" smtClean="0"/>
              <a:t>Недооценка </a:t>
            </a:r>
            <a:r>
              <a:rPr lang="ru-RU" sz="2400" dirty="0"/>
              <a:t>важности инфекционных заболеваний в </a:t>
            </a:r>
            <a:r>
              <a:rPr lang="ru-RU" sz="2400" dirty="0" err="1"/>
              <a:t>т.ч</a:t>
            </a:r>
            <a:r>
              <a:rPr lang="ru-RU" sz="2400" dirty="0"/>
              <a:t>. хронический  гепатит, заболеваемость растет, лечение дорогое поддержки нет. Аналогичные ЛС за рубежом в 2-5 раз дешевле чем в РФ.     </a:t>
            </a:r>
          </a:p>
          <a:p>
            <a:pPr marL="457200" indent="-457200">
              <a:lnSpc>
                <a:spcPct val="90000"/>
              </a:lnSpc>
              <a:buAutoNum type="arabicPeriod"/>
            </a:pPr>
            <a:endParaRPr lang="ru-RU" sz="24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1645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260648"/>
            <a:ext cx="8229600" cy="648071"/>
          </a:xfrm>
        </p:spPr>
        <p:txBody>
          <a:bodyPr>
            <a:normAutofit/>
          </a:bodyPr>
          <a:lstStyle/>
          <a:p>
            <a:r>
              <a:rPr lang="ru-RU" sz="2800" dirty="0" smtClean="0">
                <a:effectLst/>
              </a:rPr>
              <a:t>продолжение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980727"/>
            <a:ext cx="7561783" cy="5113685"/>
          </a:xfrm>
        </p:spPr>
        <p:txBody>
          <a:bodyPr>
            <a:normAutofit lnSpcReduction="10000"/>
          </a:bodyPr>
          <a:lstStyle/>
          <a:p>
            <a:r>
              <a:rPr lang="ru-RU" sz="2800" dirty="0" smtClean="0">
                <a:effectLst/>
              </a:rPr>
              <a:t>МЗ </a:t>
            </a:r>
            <a:r>
              <a:rPr lang="ru-RU" sz="2800" dirty="0" smtClean="0">
                <a:effectLst/>
                <a:latin typeface="Arial" panose="020B0604020202020204" pitchFamily="34" charset="0"/>
              </a:rPr>
              <a:t>завершило р</a:t>
            </a:r>
            <a:r>
              <a:rPr lang="ru-RU" sz="2800" dirty="0" smtClean="0">
                <a:effectLst/>
              </a:rPr>
              <a:t>аботу по утверждению региональных программ  развития здравоохранения до 2020 г</a:t>
            </a:r>
            <a:r>
              <a:rPr lang="ru-RU" dirty="0" smtClean="0">
                <a:effectLst/>
              </a:rPr>
              <a:t>.</a:t>
            </a:r>
          </a:p>
          <a:p>
            <a:r>
              <a:rPr lang="ru-RU" sz="2800" dirty="0" smtClean="0">
                <a:effectLst/>
              </a:rPr>
              <a:t>Правительством одобрена Стратегия  лекарственного обеспечения до 2025 года. При тех же ресурсах рост на обеспеченности на 20%. С 2016г. будут расширены списки  лекарств  и мед технологий, гарантированные государством. Одобрена Стратегия развития медицинской науки до 2015 г.  </a:t>
            </a:r>
            <a:r>
              <a:rPr lang="ru-RU" sz="2800" i="1" dirty="0" smtClean="0">
                <a:effectLst/>
              </a:rPr>
              <a:t>(</a:t>
            </a:r>
            <a:r>
              <a:rPr lang="ru-RU" sz="2800" i="1" dirty="0" err="1" smtClean="0">
                <a:effectLst/>
              </a:rPr>
              <a:t>В.И.Скворцова</a:t>
            </a:r>
            <a:r>
              <a:rPr lang="ru-RU" sz="2800" i="1" dirty="0" smtClean="0">
                <a:effectLst/>
              </a:rPr>
              <a:t> «РГ»  от 22.01. 13)</a:t>
            </a:r>
          </a:p>
        </p:txBody>
      </p:sp>
    </p:spTree>
    <p:extLst>
      <p:ext uri="{BB962C8B-B14F-4D97-AF65-F5344CB8AC3E}">
        <p14:creationId xmlns:p14="http://schemas.microsoft.com/office/powerpoint/2010/main" val="87279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324000" indent="-324000">
              <a:spcBef>
                <a:spcPts val="0"/>
              </a:spcBef>
              <a:spcAft>
                <a:spcPts val="1200"/>
              </a:spcAft>
            </a:pPr>
            <a:r>
              <a:rPr lang="ru-RU" dirty="0" smtClean="0"/>
              <a:t>  ИСТОРИЧЕСКИЙ АСПЕКТ разработки </a:t>
            </a:r>
            <a:r>
              <a:rPr lang="ru-RU" dirty="0"/>
              <a:t>стандартов</a:t>
            </a:r>
          </a:p>
        </p:txBody>
      </p:sp>
    </p:spTree>
    <p:extLst>
      <p:ext uri="{BB962C8B-B14F-4D97-AF65-F5344CB8AC3E}">
        <p14:creationId xmlns:p14="http://schemas.microsoft.com/office/powerpoint/2010/main" val="124395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658292" y="260648"/>
            <a:ext cx="8306196" cy="1008112"/>
          </a:xfrm>
        </p:spPr>
        <p:txBody>
          <a:bodyPr>
            <a:normAutofit/>
          </a:bodyPr>
          <a:lstStyle/>
          <a:p>
            <a:r>
              <a:rPr lang="ru-RU" sz="3200" dirty="0" smtClean="0">
                <a:effectLst/>
              </a:rPr>
              <a:t>История вопроса разработки стандартов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556793"/>
            <a:ext cx="7510288" cy="482453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dirty="0" smtClean="0">
                <a:effectLst/>
              </a:rPr>
              <a:t>В середине ХХ века США, Япония , страны Европы национальные стандарты.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effectLst/>
              </a:rPr>
              <a:t>В РФ в  1989 -1991гг – Новый эконом. эксперимент, разработка КСГ, МЭС.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effectLst/>
              </a:rPr>
              <a:t>В 1996г </a:t>
            </a:r>
            <a:r>
              <a:rPr lang="ru-RU" sz="2400" dirty="0" err="1" smtClean="0">
                <a:effectLst/>
              </a:rPr>
              <a:t>Минздравмедпром</a:t>
            </a:r>
            <a:r>
              <a:rPr lang="ru-RU" sz="2400" dirty="0" smtClean="0">
                <a:effectLst/>
              </a:rPr>
              <a:t> РФ разработал «Временные отраслевые стандарты объема  МП».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effectLst/>
              </a:rPr>
              <a:t>В 1998г утверждена  Программа работ по созданию и развитию системы стандартизации в здравоохранении.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effectLst/>
              </a:rPr>
              <a:t>В ряде территорий РФ сработаны  свои стандарты  объема  оказания. МП и внедряют международные стандарты (ИСО 9000/2000).</a:t>
            </a:r>
          </a:p>
        </p:txBody>
      </p:sp>
    </p:spTree>
    <p:extLst>
      <p:ext uri="{BB962C8B-B14F-4D97-AF65-F5344CB8AC3E}">
        <p14:creationId xmlns:p14="http://schemas.microsoft.com/office/powerpoint/2010/main" val="792351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2000" dirty="0"/>
              <a:t>«Стандарты не предназначены для лечения пациентов, они создаются не для этого, а для  планирования и организации МП, а также для расчетов со страховыми  компаниями по ОМС» </a:t>
            </a:r>
            <a:r>
              <a:rPr lang="ru-RU" sz="2000" i="1" dirty="0"/>
              <a:t>(</a:t>
            </a:r>
            <a:r>
              <a:rPr lang="ru-RU" sz="2000" dirty="0"/>
              <a:t>Статья 73 ФЗ »</a:t>
            </a:r>
          </a:p>
          <a:p>
            <a:pPr>
              <a:lnSpc>
                <a:spcPct val="80000"/>
              </a:lnSpc>
            </a:pPr>
            <a:r>
              <a:rPr lang="ru-RU" sz="2000" dirty="0"/>
              <a:t>Обязанности медицинских и фармацевтических работников: «оказывать медицинскую помощь в соответствии с квалификацией, должностными инструкциями, служебными обязанностями, соблюдать врачебную тайну, совершенствовать профессиональные знания  и навыки, назначать лекарственные  препараты на рецептурных бланках, сообщать уполномоченному должностному лицу информацию, предусмотренную в части конфликта интересов и в части выявленных непредусмотренных инструкций по применению лекарственного препарата».  </a:t>
            </a:r>
            <a:r>
              <a:rPr lang="ru-RU" sz="2000" b="1" dirty="0"/>
              <a:t>Как видите, ни слова о стандартах! </a:t>
            </a:r>
          </a:p>
        </p:txBody>
      </p:sp>
    </p:spTree>
    <p:extLst>
      <p:ext uri="{BB962C8B-B14F-4D97-AF65-F5344CB8AC3E}">
        <p14:creationId xmlns:p14="http://schemas.microsoft.com/office/powerpoint/2010/main" val="258306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229600" cy="936104"/>
          </a:xfrm>
        </p:spPr>
        <p:txBody>
          <a:bodyPr>
            <a:normAutofit/>
          </a:bodyPr>
          <a:lstStyle/>
          <a:p>
            <a:r>
              <a:rPr lang="ru-RU" sz="3200" dirty="0" smtClean="0">
                <a:effectLst/>
              </a:rPr>
              <a:t>продолжение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628800"/>
            <a:ext cx="7848674" cy="482438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ru-RU" sz="2800" dirty="0" smtClean="0">
                <a:effectLst/>
              </a:rPr>
              <a:t>«Стандарт – это медико-экономический документ, усредненный смысловой контент для определенной нозологии, соответственно, нельзя на основании стандартов оценивать и качество  медицинской помощи» (С. </a:t>
            </a:r>
            <a:r>
              <a:rPr lang="ru-RU" sz="2800" dirty="0" err="1" smtClean="0">
                <a:effectLst/>
              </a:rPr>
              <a:t>Вельмяйкин</a:t>
            </a:r>
            <a:r>
              <a:rPr lang="ru-RU" sz="2800" dirty="0" smtClean="0">
                <a:effectLst/>
              </a:rPr>
              <a:t>, зам. министра). </a:t>
            </a:r>
          </a:p>
          <a:p>
            <a:pPr>
              <a:lnSpc>
                <a:spcPct val="80000"/>
              </a:lnSpc>
            </a:pPr>
            <a:r>
              <a:rPr lang="ru-RU" sz="2800" dirty="0" smtClean="0">
                <a:effectLst/>
              </a:rPr>
              <a:t>То есть  цель стандартов – не в собственно в лечении, а в планировании и организации МП, в </a:t>
            </a:r>
            <a:r>
              <a:rPr lang="ru-RU" sz="2800" dirty="0" err="1" smtClean="0">
                <a:effectLst/>
              </a:rPr>
              <a:t>т.ч</a:t>
            </a:r>
            <a:r>
              <a:rPr lang="ru-RU" sz="2800" dirty="0" smtClean="0">
                <a:effectLst/>
              </a:rPr>
              <a:t>. применительно  к медицинской организации в системе ОМС, и выравнивания на основе единых для всей страны стандартов финансовых условий , в которых функционирует система здравоохранения.</a:t>
            </a:r>
          </a:p>
          <a:p>
            <a:pPr>
              <a:lnSpc>
                <a:spcPct val="80000"/>
              </a:lnSpc>
            </a:pPr>
            <a:r>
              <a:rPr lang="ru-RU" sz="2800" dirty="0"/>
              <a:t>Стандарты позволяют страховым компаниям  ранжировать качество  оказания услуг  в каждом конкретном медицинском  подразделении на основе разработанных процессуальных и временных индикаторов.</a:t>
            </a:r>
          </a:p>
          <a:p>
            <a:pPr>
              <a:lnSpc>
                <a:spcPct val="80000"/>
              </a:lnSpc>
            </a:pPr>
            <a:r>
              <a:rPr lang="ru-RU" sz="2800" dirty="0" smtClean="0">
                <a:effectLst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3295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324000" indent="-324000" algn="just">
              <a:spcBef>
                <a:spcPts val="0"/>
              </a:spcBef>
              <a:spcAft>
                <a:spcPts val="1200"/>
              </a:spcAft>
            </a:pPr>
            <a:r>
              <a:rPr lang="ru-RU" dirty="0" smtClean="0"/>
              <a:t>Роль профилактики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480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220273" cy="1162199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Исследование Фонда «Общественное мнение» </a:t>
            </a:r>
            <a:b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об отношении населения к диспансеризации 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3608" y="2132856"/>
            <a:ext cx="7344370" cy="4032448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dirty="0" smtClean="0"/>
              <a:t>- </a:t>
            </a:r>
            <a:r>
              <a:rPr lang="ru-RU" sz="2400" dirty="0" smtClean="0"/>
              <a:t>94% респондентов считают диспансеризацию необходимой;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/>
              <a:t>- 70% ничего не знают о программе диспансеризации рабочего населения;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/>
              <a:t>- только 40% из опрошенных россиян смогли вспомнить, что когда-либо проходили профилактический осмотр;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/>
              <a:t>- 20 % опрошенных отметили, что вообще никогда не проходили диспансеризацию.</a:t>
            </a:r>
            <a:r>
              <a:rPr lang="ru-RU" sz="2400" dirty="0" smtClean="0">
                <a:latin typeface="Arial" panose="020B0604020202020204" pitchFamily="34" charset="0"/>
              </a:rPr>
              <a:t>(</a:t>
            </a:r>
            <a:r>
              <a:rPr lang="ru-RU" sz="2400" dirty="0" smtClean="0"/>
              <a:t>(1,5 тыс. респондентов из 44 </a:t>
            </a:r>
            <a:r>
              <a:rPr lang="ru-RU" sz="2400" dirty="0" smtClean="0">
                <a:latin typeface="Arial" panose="020B0604020202020204" pitchFamily="34" charset="0"/>
              </a:rPr>
              <a:t>р</a:t>
            </a:r>
            <a:r>
              <a:rPr lang="ru-RU" sz="2400" dirty="0" smtClean="0"/>
              <a:t>егионов): </a:t>
            </a:r>
          </a:p>
        </p:txBody>
      </p:sp>
    </p:spTree>
    <p:extLst>
      <p:ext uri="{BB962C8B-B14F-4D97-AF65-F5344CB8AC3E}">
        <p14:creationId xmlns:p14="http://schemas.microsoft.com/office/powerpoint/2010/main" val="153183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3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258763"/>
            <a:ext cx="8353623" cy="865981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800" dirty="0" smtClean="0"/>
              <a:t>Проблемы дополнительной диспансеризации</a:t>
            </a:r>
          </a:p>
        </p:txBody>
      </p:sp>
      <p:sp>
        <p:nvSpPr>
          <p:cNvPr id="1280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3568" y="1340768"/>
            <a:ext cx="7945682" cy="5112568"/>
          </a:xfrm>
        </p:spPr>
        <p:txBody>
          <a:bodyPr>
            <a:normAutofit fontScale="70000" lnSpcReduction="20000"/>
          </a:bodyPr>
          <a:lstStyle/>
          <a:p>
            <a:pPr lvl="1"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ru-RU" sz="2600" dirty="0" smtClean="0"/>
              <a:t>утрата опыта организации работ по диспансеризации здорового населения; </a:t>
            </a:r>
          </a:p>
          <a:p>
            <a:pPr lvl="1"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ru-RU" sz="2600" dirty="0" smtClean="0"/>
              <a:t>отсутствие в муниципальных учреждениях здравоохранения необходимого оборудования прежде всего рентгеновские установки, </a:t>
            </a:r>
            <a:r>
              <a:rPr lang="ru-RU" sz="2600" dirty="0" err="1" smtClean="0"/>
              <a:t>маммографы</a:t>
            </a:r>
            <a:r>
              <a:rPr lang="ru-RU" sz="2600" dirty="0" smtClean="0"/>
              <a:t>, лабораторная аппаратура</a:t>
            </a:r>
            <a:r>
              <a:rPr lang="ru-RU" sz="2600" dirty="0" smtClean="0">
                <a:latin typeface="Arial" panose="020B0604020202020204" pitchFamily="34" charset="0"/>
              </a:rPr>
              <a:t> </a:t>
            </a:r>
            <a:r>
              <a:rPr lang="ru-RU" sz="2600" b="1" i="1" dirty="0" smtClean="0">
                <a:latin typeface="Arial" panose="020B0604020202020204" pitchFamily="34" charset="0"/>
              </a:rPr>
              <a:t>(в настоящее время оборудование появилось, но нет специалистов);</a:t>
            </a:r>
            <a:r>
              <a:rPr lang="ru-RU" sz="2600" b="1" i="1" dirty="0" smtClean="0"/>
              <a:t> </a:t>
            </a:r>
          </a:p>
          <a:p>
            <a:pPr lvl="1"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ru-RU" sz="2600" dirty="0" smtClean="0"/>
              <a:t>отсутствие лицензий на полный спектр медицинских услуг, предусмотренных диспансеризацией;</a:t>
            </a:r>
          </a:p>
          <a:p>
            <a:pPr lvl="1"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ru-RU" sz="2600" dirty="0" smtClean="0"/>
              <a:t>отсутствие соответствующих врачей-специалистов ( во многих муниципальных учреждениях (особенно сельских) отсутствуют такие специалисты, как эндокринологи, урологи);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ru-RU" sz="2600" dirty="0"/>
              <a:t>отсутствие выездных</a:t>
            </a:r>
            <a:r>
              <a:rPr lang="en-US" sz="2600" dirty="0"/>
              <a:t> </a:t>
            </a:r>
            <a:r>
              <a:rPr lang="ru-RU" sz="2600" dirty="0"/>
              <a:t>бригад для проведения диспансеризации в отдаленных районах;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ru-RU" sz="2600" dirty="0"/>
              <a:t>влияние длительного трудового отпуска у отдельных категорий граждан (прежде всего учителей), подлежащих дополнительной диспансеризации, на сроки проведения данного мероприятия;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ru-RU" sz="2600" dirty="0"/>
              <a:t>отсутствие  мотивации  у работодателей и  безответственное отношение  граждан к </a:t>
            </a:r>
            <a:r>
              <a:rPr lang="ru-RU" sz="2600" dirty="0" smtClean="0"/>
              <a:t>своему </a:t>
            </a:r>
            <a:r>
              <a:rPr lang="ru-RU" sz="2600" dirty="0"/>
              <a:t>здоровью. </a:t>
            </a:r>
          </a:p>
          <a:p>
            <a:pPr lvl="1"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ru-RU" sz="2200" dirty="0" smtClean="0"/>
          </a:p>
          <a:p>
            <a:pPr lvl="1"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ru-RU" sz="2200" dirty="0" smtClean="0"/>
          </a:p>
          <a:p>
            <a:pPr lvl="1"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endParaRPr lang="ru-RU" sz="2200" dirty="0" smtClean="0"/>
          </a:p>
        </p:txBody>
      </p:sp>
    </p:spTree>
    <p:extLst>
      <p:ext uri="{BB962C8B-B14F-4D97-AF65-F5344CB8AC3E}">
        <p14:creationId xmlns:p14="http://schemas.microsoft.com/office/powerpoint/2010/main" val="6738783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marL="358575" lvl="1" indent="0">
              <a:spcBef>
                <a:spcPts val="0"/>
              </a:spcBef>
              <a:buNone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Определения и политика в области качества</a:t>
            </a:r>
          </a:p>
        </p:txBody>
      </p:sp>
    </p:spTree>
    <p:extLst>
      <p:ext uri="{BB962C8B-B14F-4D97-AF65-F5344CB8AC3E}">
        <p14:creationId xmlns:p14="http://schemas.microsoft.com/office/powerpoint/2010/main" val="131236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spcBef>
                <a:spcPts val="0"/>
              </a:spcBef>
            </a:pPr>
            <a:r>
              <a:rPr lang="ru-RU" dirty="0"/>
              <a:t>Предложения по совершенствованию системы управления КМП</a:t>
            </a:r>
          </a:p>
        </p:txBody>
      </p:sp>
    </p:spTree>
    <p:extLst>
      <p:ext uri="{BB962C8B-B14F-4D97-AF65-F5344CB8AC3E}">
        <p14:creationId xmlns:p14="http://schemas.microsoft.com/office/powerpoint/2010/main" val="343163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12000" y="188640"/>
            <a:ext cx="79200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Как исправить ситуацию?</a:t>
            </a:r>
            <a:endParaRPr lang="ru-RU" sz="4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484784"/>
            <a:ext cx="7560400" cy="4641379"/>
          </a:xfrm>
        </p:spPr>
        <p:txBody>
          <a:bodyPr>
            <a:normAutofit lnSpcReduction="10000"/>
          </a:bodyPr>
          <a:lstStyle/>
          <a:p>
            <a:pPr marL="342900" indent="-342900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ru-RU" sz="2400" dirty="0" smtClean="0"/>
              <a:t>Стандарты медицинской помощи нельзя использовать в качестве руководства по ведению больных (для этого существую</a:t>
            </a:r>
            <a:r>
              <a:rPr lang="ru-RU" sz="2400" dirty="0" smtClean="0">
                <a:latin typeface="Arial" charset="0"/>
              </a:rPr>
              <a:t>т</a:t>
            </a:r>
            <a:r>
              <a:rPr lang="ru-RU" sz="2400" dirty="0" smtClean="0"/>
              <a:t> клинические рекомендации научных обществ, институтов и клиническое мышление врача); </a:t>
            </a:r>
          </a:p>
          <a:p>
            <a:pPr marL="342900" indent="-342900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ru-RU" sz="2400" dirty="0" smtClean="0"/>
              <a:t>для характеристики уровня медицинской помощи в ЛПУ следует разработать методики оценки рейтингов специалистов</a:t>
            </a:r>
            <a:r>
              <a:rPr lang="ru-RU" sz="2400" dirty="0" smtClean="0">
                <a:latin typeface="Arial" charset="0"/>
              </a:rPr>
              <a:t>,</a:t>
            </a:r>
            <a:r>
              <a:rPr lang="ru-RU" sz="2400" dirty="0" smtClean="0"/>
              <a:t> подразделений и ЛПУ</a:t>
            </a:r>
            <a:r>
              <a:rPr lang="ru-RU" sz="2400" dirty="0" smtClean="0">
                <a:latin typeface="Arial" charset="0"/>
              </a:rPr>
              <a:t> в целом</a:t>
            </a:r>
            <a:r>
              <a:rPr lang="ru-RU" sz="2400" dirty="0" smtClean="0"/>
              <a:t>;</a:t>
            </a:r>
          </a:p>
          <a:p>
            <a:pPr marL="342900" indent="-342900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ru-RU" sz="2400" dirty="0" smtClean="0"/>
              <a:t>необходимо разработать новые системы отчетности, позволяющие проводить корреляции между деятельностью ЛПУ и состояние здоровья обслуживаемого населения;</a:t>
            </a:r>
          </a:p>
        </p:txBody>
      </p:sp>
    </p:spTree>
    <p:extLst>
      <p:ext uri="{BB962C8B-B14F-4D97-AF65-F5344CB8AC3E}">
        <p14:creationId xmlns:p14="http://schemas.microsoft.com/office/powerpoint/2010/main" val="190073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dirty="0" smtClean="0"/>
              <a:t>Состав медико-санитарного обслуживания</a:t>
            </a:r>
          </a:p>
        </p:txBody>
      </p:sp>
      <p:sp>
        <p:nvSpPr>
          <p:cNvPr id="96259" name="Rectangle 3"/>
          <p:cNvSpPr>
            <a:spLocks noChangeArrowheads="1"/>
          </p:cNvSpPr>
          <p:nvPr/>
        </p:nvSpPr>
        <p:spPr bwMode="auto">
          <a:xfrm>
            <a:off x="1476375" y="2205038"/>
            <a:ext cx="6048375" cy="1439862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5500"/>
              <a:t>МСО</a:t>
            </a:r>
          </a:p>
        </p:txBody>
      </p:sp>
      <p:sp>
        <p:nvSpPr>
          <p:cNvPr id="96260" name="Rectangle 4"/>
          <p:cNvSpPr>
            <a:spLocks noChangeArrowheads="1"/>
          </p:cNvSpPr>
          <p:nvPr/>
        </p:nvSpPr>
        <p:spPr bwMode="auto">
          <a:xfrm>
            <a:off x="322263" y="4221163"/>
            <a:ext cx="2520950" cy="122396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2800" dirty="0"/>
              <a:t>профилактика</a:t>
            </a:r>
          </a:p>
        </p:txBody>
      </p:sp>
      <p:sp>
        <p:nvSpPr>
          <p:cNvPr id="96261" name="Rectangle 5"/>
          <p:cNvSpPr>
            <a:spLocks noChangeArrowheads="1"/>
          </p:cNvSpPr>
          <p:nvPr/>
        </p:nvSpPr>
        <p:spPr bwMode="auto">
          <a:xfrm>
            <a:off x="2987675" y="4221163"/>
            <a:ext cx="3097213" cy="122396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SzPct val="145000"/>
            </a:pPr>
            <a:r>
              <a:rPr lang="ru-RU" sz="2800" dirty="0"/>
              <a:t>оказание</a:t>
            </a:r>
          </a:p>
          <a:p>
            <a:pPr algn="ctr" eaLnBrk="1" hangingPunct="1">
              <a:buSzPct val="145000"/>
            </a:pPr>
            <a:r>
              <a:rPr lang="ru-RU" sz="2800" dirty="0"/>
              <a:t>медицинской</a:t>
            </a:r>
          </a:p>
          <a:p>
            <a:pPr algn="ctr" eaLnBrk="1" hangingPunct="1">
              <a:buSzPct val="145000"/>
            </a:pPr>
            <a:r>
              <a:rPr lang="ru-RU" sz="2800" dirty="0"/>
              <a:t>помощи</a:t>
            </a:r>
          </a:p>
        </p:txBody>
      </p:sp>
      <p:sp>
        <p:nvSpPr>
          <p:cNvPr id="96262" name="Rectangle 6"/>
          <p:cNvSpPr>
            <a:spLocks noChangeArrowheads="1"/>
          </p:cNvSpPr>
          <p:nvPr/>
        </p:nvSpPr>
        <p:spPr bwMode="auto">
          <a:xfrm>
            <a:off x="6227763" y="4221163"/>
            <a:ext cx="2592388" cy="122396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SzPct val="125000"/>
            </a:pPr>
            <a:r>
              <a:rPr lang="ru-RU" sz="2800"/>
              <a:t>реабилитация</a:t>
            </a:r>
          </a:p>
        </p:txBody>
      </p:sp>
      <p:sp>
        <p:nvSpPr>
          <p:cNvPr id="96263" name="AutoShape 7"/>
          <p:cNvSpPr>
            <a:spLocks noChangeArrowheads="1"/>
          </p:cNvSpPr>
          <p:nvPr/>
        </p:nvSpPr>
        <p:spPr bwMode="auto">
          <a:xfrm>
            <a:off x="1835374" y="3644900"/>
            <a:ext cx="360362" cy="576263"/>
          </a:xfrm>
          <a:prstGeom prst="downArrow">
            <a:avLst>
              <a:gd name="adj1" fmla="val 50000"/>
              <a:gd name="adj2" fmla="val 399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>
              <a:latin typeface="Arial" panose="020B0604020202020204" pitchFamily="34" charset="0"/>
            </a:endParaRPr>
          </a:p>
        </p:txBody>
      </p:sp>
      <p:sp>
        <p:nvSpPr>
          <p:cNvPr id="96264" name="AutoShape 8"/>
          <p:cNvSpPr>
            <a:spLocks noChangeArrowheads="1"/>
          </p:cNvSpPr>
          <p:nvPr/>
        </p:nvSpPr>
        <p:spPr bwMode="auto">
          <a:xfrm>
            <a:off x="4427538" y="3644900"/>
            <a:ext cx="360362" cy="576263"/>
          </a:xfrm>
          <a:prstGeom prst="downArrow">
            <a:avLst>
              <a:gd name="adj1" fmla="val 50000"/>
              <a:gd name="adj2" fmla="val 399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>
              <a:latin typeface="Arial" panose="020B0604020202020204" pitchFamily="34" charset="0"/>
            </a:endParaRPr>
          </a:p>
        </p:txBody>
      </p:sp>
      <p:sp>
        <p:nvSpPr>
          <p:cNvPr id="96265" name="AutoShape 9"/>
          <p:cNvSpPr>
            <a:spLocks noChangeArrowheads="1"/>
          </p:cNvSpPr>
          <p:nvPr/>
        </p:nvSpPr>
        <p:spPr bwMode="auto">
          <a:xfrm>
            <a:off x="6948264" y="3644900"/>
            <a:ext cx="360362" cy="576263"/>
          </a:xfrm>
          <a:prstGeom prst="downArrow">
            <a:avLst>
              <a:gd name="adj1" fmla="val 50000"/>
              <a:gd name="adj2" fmla="val 399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06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dirty="0" smtClean="0"/>
              <a:t> </a:t>
            </a:r>
            <a:r>
              <a:rPr lang="ru-RU" sz="3100" dirty="0" smtClean="0"/>
              <a:t>Из резолюции 5 Всероссийской научно-практической конференции </a:t>
            </a:r>
            <a:br>
              <a:rPr lang="ru-RU" sz="3100" dirty="0" smtClean="0"/>
            </a:br>
            <a:r>
              <a:rPr lang="ru-RU" sz="3100" dirty="0" smtClean="0"/>
              <a:t>«Медицина и качество - 2009» Москва</a:t>
            </a:r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000" y="1628800"/>
            <a:ext cx="7920000" cy="4641379"/>
          </a:xfrm>
        </p:spPr>
        <p:txBody>
          <a:bodyPr>
            <a:normAutofit fontScale="92500" lnSpcReduction="20000"/>
          </a:bodyPr>
          <a:lstStyle/>
          <a:p>
            <a:pPr marL="285750" indent="-285750" eaLnBrk="1" hangingPunct="1">
              <a:buFontTx/>
              <a:buChar char="-"/>
              <a:defRPr/>
            </a:pPr>
            <a:r>
              <a:rPr lang="ru-RU" dirty="0" smtClean="0"/>
              <a:t>Необходимо признать врача и пациента полноценными субъектами правоотношений медицинской деятельности, что может быть реализовано внесением изменений и дополнений в законодательство и подзаконные акты и положения по вопросам прав и ответственности граждан Российской Федерации в области охраны здоровья граждан;</a:t>
            </a:r>
          </a:p>
          <a:p>
            <a:pPr marL="285750" indent="-285750" eaLnBrk="1" hangingPunct="1">
              <a:buFontTx/>
              <a:buChar char="-"/>
              <a:defRPr/>
            </a:pPr>
            <a:r>
              <a:rPr lang="ru-RU" dirty="0" smtClean="0"/>
              <a:t>В </a:t>
            </a:r>
            <a:r>
              <a:rPr lang="ru-RU" dirty="0"/>
              <a:t>настоящее время приобретает особую актуальность пр</a:t>
            </a:r>
            <a:r>
              <a:rPr lang="ru-RU" dirty="0">
                <a:latin typeface="Arial" panose="020B0604020202020204" pitchFamily="34" charset="0"/>
              </a:rPr>
              <a:t>а</a:t>
            </a:r>
            <a:r>
              <a:rPr lang="ru-RU" dirty="0"/>
              <a:t>кт</a:t>
            </a:r>
            <a:r>
              <a:rPr lang="ru-RU" dirty="0">
                <a:latin typeface="Arial" panose="020B0604020202020204" pitchFamily="34" charset="0"/>
              </a:rPr>
              <a:t>ическая реализация </a:t>
            </a:r>
            <a:r>
              <a:rPr lang="ru-RU" dirty="0"/>
              <a:t> федерального закона о</a:t>
            </a:r>
            <a:r>
              <a:rPr lang="ru-RU" dirty="0">
                <a:latin typeface="Arial" panose="020B0604020202020204" pitchFamily="34" charset="0"/>
              </a:rPr>
              <a:t>б</a:t>
            </a:r>
            <a:r>
              <a:rPr lang="ru-RU" dirty="0"/>
              <a:t>  Основ</a:t>
            </a:r>
            <a:r>
              <a:rPr lang="ru-RU" dirty="0">
                <a:latin typeface="Arial" panose="020B0604020202020204" pitchFamily="34" charset="0"/>
              </a:rPr>
              <a:t>ах</a:t>
            </a:r>
            <a:r>
              <a:rPr lang="ru-RU" dirty="0"/>
              <a:t> законодательства Российской Федерации об охране здоровья граждан в части включения дополнительной статьи 49.1 "Экспертиза качества медицинской помощи" в раздел </a:t>
            </a:r>
            <a:r>
              <a:rPr lang="en-US" dirty="0"/>
              <a:t>IX</a:t>
            </a:r>
            <a:r>
              <a:rPr lang="ru-RU" dirty="0"/>
              <a:t> "Медицинская экспертиза" с последующим принятием Положения об экспертизе качества </a:t>
            </a:r>
            <a:r>
              <a:rPr lang="ru-RU" dirty="0" smtClean="0">
                <a:latin typeface="Arial" panose="020B0604020202020204" pitchFamily="34" charset="0"/>
              </a:rPr>
              <a:t>МП;</a:t>
            </a:r>
            <a:r>
              <a:rPr lang="ru-RU" dirty="0" smtClean="0"/>
              <a:t> </a:t>
            </a:r>
          </a:p>
          <a:p>
            <a:pPr marL="285750" indent="-285750">
              <a:buFontTx/>
              <a:buChar char="-"/>
              <a:defRPr/>
            </a:pPr>
            <a:r>
              <a:rPr lang="ru-RU" dirty="0"/>
              <a:t>Должны быть разработаны проекты нормативных правовых актов в сфере последипломного образования медицинского персонала; положений о послевузовском непрерывном повышении квалификации врачей и медицинских сестер за счет работодателей, а также о предоставлении беспроцентных долгосрочных кредитов врачам и медицинским сестрам на эти цели, в том числе (при необходимости) на обучение за </a:t>
            </a:r>
            <a:r>
              <a:rPr lang="ru-RU" dirty="0" smtClean="0"/>
              <a:t>рубежом. </a:t>
            </a:r>
            <a:endParaRPr lang="ru-RU" dirty="0"/>
          </a:p>
          <a:p>
            <a:pPr marL="285750" indent="-285750">
              <a:buFontTx/>
              <a:buChar char="-"/>
              <a:defRPr/>
            </a:pPr>
            <a:endParaRPr lang="ru-RU" dirty="0"/>
          </a:p>
          <a:p>
            <a:pPr eaLnBrk="1" hangingPunct="1">
              <a:defRPr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756702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dirty="0" smtClean="0"/>
              <a:t>продолжение</a:t>
            </a:r>
          </a:p>
        </p:txBody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000" y="1484784"/>
            <a:ext cx="7920000" cy="4641379"/>
          </a:xfrm>
        </p:spPr>
        <p:txBody>
          <a:bodyPr>
            <a:normAutofit fontScale="85000" lnSpcReduction="20000"/>
          </a:bodyPr>
          <a:lstStyle/>
          <a:p>
            <a:pPr marL="609600" indent="-609600" eaLnBrk="1" hangingPunct="1">
              <a:lnSpc>
                <a:spcPct val="80000"/>
              </a:lnSpc>
              <a:buFontTx/>
              <a:buChar char="-"/>
              <a:defRPr/>
            </a:pPr>
            <a:r>
              <a:rPr lang="ru-RU" sz="2800" dirty="0" smtClean="0"/>
              <a:t>Рекомендовать образовательным учреждениям дополнительного профессионального образования, осуществляющим повышение квалификации медицинских работников с высшим и средним медицинским и фармацевтическим образованием, обеспечивать тематическое усовершенствование по вопросам управления качеством медицинской помощи для специалистов клинических специальностей.</a:t>
            </a:r>
          </a:p>
          <a:p>
            <a:pPr marL="609600" indent="-609600">
              <a:lnSpc>
                <a:spcPct val="80000"/>
              </a:lnSpc>
              <a:buFontTx/>
              <a:buChar char="-"/>
              <a:defRPr/>
            </a:pPr>
            <a:r>
              <a:rPr lang="ru-RU" sz="2800" dirty="0"/>
              <a:t>Крайне актуальна разработка мероприятий по информатизации системы здравоохранения, включая меры по нормативному и правовому обеспечению деятельности в области применения информационных технологий</a:t>
            </a:r>
            <a:r>
              <a:rPr lang="ru-RU" sz="2800" dirty="0">
                <a:latin typeface="Arial" charset="0"/>
              </a:rPr>
              <a:t>, в </a:t>
            </a:r>
            <a:r>
              <a:rPr lang="ru-RU" sz="2800" dirty="0" err="1">
                <a:latin typeface="Arial" charset="0"/>
              </a:rPr>
              <a:t>т.ч</a:t>
            </a:r>
            <a:r>
              <a:rPr lang="ru-RU" sz="2800" dirty="0">
                <a:latin typeface="Arial" charset="0"/>
              </a:rPr>
              <a:t>. телемедицины</a:t>
            </a:r>
            <a:r>
              <a:rPr lang="ru-RU" sz="2800" dirty="0"/>
              <a:t> в здравоохранении, электронному документообороту лечебно-диагностического процесса, а также по обеспечению целевого финансирования развития информационных технологий в здравоохранении. </a:t>
            </a:r>
          </a:p>
          <a:p>
            <a:pPr marL="609600" indent="-609600" eaLnBrk="1" hangingPunct="1">
              <a:lnSpc>
                <a:spcPct val="80000"/>
              </a:lnSpc>
              <a:buFontTx/>
              <a:buChar char="-"/>
              <a:defRPr/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304226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dirty="0" smtClean="0"/>
              <a:t>продолжение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400" dirty="0" smtClean="0"/>
              <a:t>  </a:t>
            </a:r>
            <a:r>
              <a:rPr lang="ru-RU" sz="2800" dirty="0" smtClean="0"/>
              <a:t>- необходимо </a:t>
            </a:r>
            <a:r>
              <a:rPr lang="ru-RU" sz="2800" dirty="0" smtClean="0"/>
              <a:t>создать государственную медицинскую информационную корпорацию, обеспечивающую медицинскую общественность своевременной, надежной, достоверной, объективной и бесплатной информацией о лекарственных средствах, дающих побочные реакции и осложнения; о наличии вакансий на занятие должностей на всей территории Российской Федерации; </a:t>
            </a:r>
            <a:endParaRPr lang="ru-RU" sz="2800" dirty="0"/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800" dirty="0" smtClean="0"/>
              <a:t>- необходимо разработать </a:t>
            </a:r>
            <a:r>
              <a:rPr lang="ru-RU" sz="2800" dirty="0"/>
              <a:t>комплекс мероприятий, направленных на внедрение и развитие саморегулирования в сфере </a:t>
            </a:r>
            <a:r>
              <a:rPr lang="ru-RU" sz="2800" dirty="0" smtClean="0"/>
              <a:t>здравоохранения; на </a:t>
            </a:r>
            <a:r>
              <a:rPr lang="ru-RU" sz="2800" dirty="0"/>
              <a:t>повышение мотивации медицинского персонала к участию в деятельности общественных организаций, к внедрению принципов саморегулирования.</a:t>
            </a: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211502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800" dirty="0" smtClean="0"/>
              <a:t>продолжение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46240"/>
            <a:ext cx="8229600" cy="5033962"/>
          </a:xfrm>
        </p:spPr>
        <p:txBody>
          <a:bodyPr>
            <a:normAutofit fontScale="92500" lnSpcReduction="20000"/>
          </a:bodyPr>
          <a:lstStyle/>
          <a:p>
            <a:pPr marL="609600" indent="-609600" eaLnBrk="1" hangingPunct="1">
              <a:lnSpc>
                <a:spcPct val="90000"/>
              </a:lnSpc>
              <a:buFont typeface="Arial" panose="020B0604020202020204" pitchFamily="34" charset="0"/>
              <a:buChar char="˗"/>
              <a:defRPr/>
            </a:pPr>
            <a:r>
              <a:rPr lang="ru-RU" sz="2800" dirty="0" smtClean="0"/>
              <a:t>ввести систему повышения оплаты труда медицинских работников в зависимости от уровня их профессиональной подготовки, конечных результатов оказания медицинской помощи, удовлетворенности пациентов качеством медицинской помощи, а также от степени участия персонала ЛПУ в непрерывном совершенствовании медицинского обслуживания</a:t>
            </a:r>
          </a:p>
          <a:p>
            <a:pPr marL="609600" indent="-609600" eaLnBrk="1" hangingPunct="1">
              <a:lnSpc>
                <a:spcPct val="90000"/>
              </a:lnSpc>
              <a:buFont typeface="Arial" panose="020B0604020202020204" pitchFamily="34" charset="0"/>
              <a:buChar char="˗"/>
              <a:defRPr/>
            </a:pPr>
            <a:r>
              <a:rPr lang="ru-RU" sz="2800" dirty="0" smtClean="0"/>
              <a:t>разработать </a:t>
            </a:r>
            <a:r>
              <a:rPr lang="ru-RU" sz="2800" dirty="0"/>
              <a:t>перспективные отраслевые программы повышения качества оказываемых медицинских </a:t>
            </a:r>
            <a:r>
              <a:rPr lang="ru-RU" sz="2800" dirty="0" smtClean="0"/>
              <a:t>услуг;</a:t>
            </a:r>
          </a:p>
          <a:p>
            <a:pPr marL="609600" indent="-609600" eaLnBrk="1" hangingPunct="1">
              <a:lnSpc>
                <a:spcPct val="90000"/>
              </a:lnSpc>
              <a:buFont typeface="Arial" panose="020B0604020202020204" pitchFamily="34" charset="0"/>
              <a:buChar char="˗"/>
              <a:defRPr/>
            </a:pPr>
            <a:r>
              <a:rPr lang="ru-RU" sz="2800" dirty="0" smtClean="0"/>
              <a:t>участвовать </a:t>
            </a:r>
            <a:r>
              <a:rPr lang="ru-RU" sz="2800" dirty="0"/>
              <a:t>в общероссийских и региональных конкурсах по качеству, научно-практических конференциях по вопросам качества медицинской и лекарственной помощи</a:t>
            </a:r>
            <a:r>
              <a:rPr lang="ru-RU" sz="2800" dirty="0">
                <a:latin typeface="Arial" charset="0"/>
              </a:rPr>
              <a:t>,</a:t>
            </a:r>
            <a:endParaRPr lang="ru-RU" sz="2800" dirty="0"/>
          </a:p>
          <a:p>
            <a:pPr marL="609600" indent="-609600" eaLnBrk="1" hangingPunct="1">
              <a:lnSpc>
                <a:spcPct val="90000"/>
              </a:lnSpc>
              <a:defRPr/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4270937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dirty="0" smtClean="0"/>
              <a:t>продолжение</a:t>
            </a:r>
            <a:endParaRPr lang="ru-RU" dirty="0" smtClean="0"/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800" dirty="0" smtClean="0"/>
              <a:t> Обратить внимание органов государственной власти субъектов Российской Федерации, местного самоуправления и руководителей медицинских организаций на необходимость: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/>
              <a:t>принять меры, направленные на повышение роли руководителя, призванного возглавить реализацию мероприятий по совершенствованию организации и улучшению качества медицинской помощи;</a:t>
            </a:r>
          </a:p>
          <a:p>
            <a:pPr>
              <a:defRPr/>
            </a:pPr>
            <a:r>
              <a:rPr lang="ru-RU" sz="2800" dirty="0"/>
              <a:t>разработать перспективные отраслевые программы повышения качества оказываемых медицинских услуг;</a:t>
            </a:r>
          </a:p>
          <a:p>
            <a:pPr>
              <a:defRPr/>
            </a:pPr>
            <a:r>
              <a:rPr lang="ru-RU" sz="2800" dirty="0"/>
              <a:t>участвовать в общероссийских и региональных конкурсах по качеству, научно-практических конференциях по вопросам качества медицинской и лекарственной </a:t>
            </a:r>
            <a:r>
              <a:rPr lang="ru-RU" sz="2800" dirty="0" smtClean="0"/>
              <a:t>помощи.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116102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189" y="154232"/>
            <a:ext cx="9144000" cy="857250"/>
          </a:xfrm>
          <a:noFill/>
          <a:effectLst>
            <a:outerShdw dist="38100" algn="ctr" rotWithShape="0">
              <a:schemeClr val="accent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0">
            <a:normAutofit fontScale="90000"/>
          </a:bodyPr>
          <a:lstStyle/>
          <a:p>
            <a:r>
              <a:rPr lang="ru-RU" sz="3600" dirty="0" smtClean="0">
                <a:effectLst/>
              </a:rPr>
              <a:t>Основные направления повышения качества медицинской помощи</a:t>
            </a:r>
          </a:p>
        </p:txBody>
      </p:sp>
      <p:sp>
        <p:nvSpPr>
          <p:cNvPr id="116739" name="Rectangle 3"/>
          <p:cNvSpPr>
            <a:spLocks noChangeArrowheads="1"/>
          </p:cNvSpPr>
          <p:nvPr/>
        </p:nvSpPr>
        <p:spPr bwMode="auto">
          <a:xfrm>
            <a:off x="857250" y="3130551"/>
            <a:ext cx="4330700" cy="2932838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0E8FE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3333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>
              <a:latin typeface="Arial" panose="020B0604020202020204" pitchFamily="34" charset="0"/>
            </a:endParaRPr>
          </a:p>
        </p:txBody>
      </p:sp>
      <p:sp>
        <p:nvSpPr>
          <p:cNvPr id="116740" name="AutoShape 4"/>
          <p:cNvSpPr>
            <a:spLocks noChangeArrowheads="1"/>
          </p:cNvSpPr>
          <p:nvPr/>
        </p:nvSpPr>
        <p:spPr bwMode="auto">
          <a:xfrm>
            <a:off x="928689" y="1495424"/>
            <a:ext cx="6875100" cy="1626189"/>
          </a:xfrm>
          <a:prstGeom prst="parallelogram">
            <a:avLst>
              <a:gd name="adj" fmla="val 153067"/>
            </a:avLst>
          </a:prstGeom>
          <a:gradFill rotWithShape="1">
            <a:gsLst>
              <a:gs pos="0">
                <a:srgbClr val="FFFFFF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6741" name="AutoShape 5"/>
          <p:cNvSpPr>
            <a:spLocks noChangeArrowheads="1"/>
          </p:cNvSpPr>
          <p:nvPr/>
        </p:nvSpPr>
        <p:spPr bwMode="auto">
          <a:xfrm rot="-1977270">
            <a:off x="4124140" y="2604655"/>
            <a:ext cx="4708708" cy="2644531"/>
          </a:xfrm>
          <a:prstGeom prst="parallelogram">
            <a:avLst>
              <a:gd name="adj" fmla="val 64790"/>
            </a:avLst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ct val="75000"/>
              </a:lnSpc>
              <a:spcBef>
                <a:spcPct val="0"/>
              </a:spcBef>
              <a:buClrTx/>
              <a:buSzTx/>
              <a:buFontTx/>
              <a:buNone/>
            </a:pPr>
            <a:endParaRPr lang="ru-RU" sz="1600">
              <a:latin typeface="Tahoma" panose="020B060403050404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latin typeface="Tahoma" panose="020B0604030504040204" pitchFamily="34" charset="0"/>
                <a:cs typeface="Arial" panose="020B0604020202020204" pitchFamily="34" charset="0"/>
              </a:rPr>
              <a:t>    </a:t>
            </a:r>
          </a:p>
        </p:txBody>
      </p:sp>
      <p:sp>
        <p:nvSpPr>
          <p:cNvPr id="116742" name="Text Box 9"/>
          <p:cNvSpPr txBox="1">
            <a:spLocks noChangeArrowheads="1"/>
          </p:cNvSpPr>
          <p:nvPr/>
        </p:nvSpPr>
        <p:spPr bwMode="auto">
          <a:xfrm>
            <a:off x="1143000" y="3214688"/>
            <a:ext cx="3743325" cy="566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sz="2200" dirty="0">
                <a:latin typeface="Tahoma" panose="020B0604030504040204" pitchFamily="34" charset="0"/>
                <a:cs typeface="Arial" panose="020B0604020202020204" pitchFamily="34" charset="0"/>
              </a:rPr>
              <a:t>Менеджмент качества медицинской помощи</a:t>
            </a:r>
          </a:p>
        </p:txBody>
      </p:sp>
      <p:sp>
        <p:nvSpPr>
          <p:cNvPr id="116743" name="Text Box 10"/>
          <p:cNvSpPr txBox="1">
            <a:spLocks noChangeArrowheads="1"/>
          </p:cNvSpPr>
          <p:nvPr/>
        </p:nvSpPr>
        <p:spPr bwMode="auto">
          <a:xfrm>
            <a:off x="1285875" y="3857625"/>
            <a:ext cx="3743325" cy="566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sz="2200" dirty="0">
                <a:latin typeface="Tahoma" panose="020B0604030504040204" pitchFamily="34" charset="0"/>
                <a:cs typeface="Arial" panose="020B0604020202020204" pitchFamily="34" charset="0"/>
              </a:rPr>
              <a:t>Экспертиза качества МП и нетрудоспособности</a:t>
            </a:r>
          </a:p>
        </p:txBody>
      </p:sp>
      <p:sp>
        <p:nvSpPr>
          <p:cNvPr id="116744" name="Text Box 11"/>
          <p:cNvSpPr txBox="1">
            <a:spLocks noChangeArrowheads="1"/>
          </p:cNvSpPr>
          <p:nvPr/>
        </p:nvSpPr>
        <p:spPr bwMode="auto">
          <a:xfrm>
            <a:off x="928688" y="4572000"/>
            <a:ext cx="4286250" cy="803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sz="2200" dirty="0">
                <a:latin typeface="Tahoma" panose="020B0604030504040204" pitchFamily="34" charset="0"/>
                <a:cs typeface="Arial" panose="020B0604020202020204" pitchFamily="34" charset="0"/>
              </a:rPr>
              <a:t>Повышение роли зав. отделением, гл. специалистов, патологоанатомов</a:t>
            </a:r>
          </a:p>
        </p:txBody>
      </p:sp>
      <p:sp>
        <p:nvSpPr>
          <p:cNvPr id="116745" name="Text Box 12"/>
          <p:cNvSpPr txBox="1">
            <a:spLocks noChangeArrowheads="1"/>
          </p:cNvSpPr>
          <p:nvPr/>
        </p:nvSpPr>
        <p:spPr bwMode="auto">
          <a:xfrm>
            <a:off x="1164431" y="5505178"/>
            <a:ext cx="3743325" cy="566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sz="2200" dirty="0">
                <a:latin typeface="Tahoma" panose="020B0604030504040204" pitchFamily="34" charset="0"/>
                <a:cs typeface="Arial" panose="020B0604020202020204" pitchFamily="34" charset="0"/>
              </a:rPr>
              <a:t>Мотивационные механизмы</a:t>
            </a:r>
          </a:p>
        </p:txBody>
      </p:sp>
      <p:sp>
        <p:nvSpPr>
          <p:cNvPr id="116746" name="Line 14"/>
          <p:cNvSpPr>
            <a:spLocks noChangeShapeType="1"/>
          </p:cNvSpPr>
          <p:nvPr/>
        </p:nvSpPr>
        <p:spPr bwMode="auto">
          <a:xfrm flipV="1">
            <a:off x="5187950" y="3886200"/>
            <a:ext cx="2714625" cy="1870075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9952" name="Text Box 16"/>
          <p:cNvSpPr txBox="1">
            <a:spLocks noChangeArrowheads="1"/>
          </p:cNvSpPr>
          <p:nvPr/>
        </p:nvSpPr>
        <p:spPr bwMode="auto">
          <a:xfrm rot="19607392">
            <a:off x="4224763" y="2522092"/>
            <a:ext cx="4760913" cy="2748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719138" algn="ctr" eaLnBrk="1" hangingPunct="1">
              <a:lnSpc>
                <a:spcPct val="75000"/>
              </a:lnSpc>
              <a:defRPr/>
            </a:pPr>
            <a:r>
              <a:rPr lang="ru-RU" sz="2200" dirty="0">
                <a:solidFill>
                  <a:srgbClr val="660033"/>
                </a:solidFill>
                <a:latin typeface="Tahoma" pitchFamily="34" charset="0"/>
                <a:cs typeface="Arial" charset="0"/>
              </a:rPr>
              <a:t>Новые</a:t>
            </a:r>
          </a:p>
          <a:p>
            <a:pPr indent="719138" algn="ctr" eaLnBrk="1" hangingPunct="1">
              <a:lnSpc>
                <a:spcPct val="75000"/>
              </a:lnSpc>
              <a:defRPr/>
            </a:pPr>
            <a:r>
              <a:rPr lang="ru-RU" sz="2200" dirty="0">
                <a:solidFill>
                  <a:srgbClr val="660033"/>
                </a:solidFill>
                <a:latin typeface="Tahoma" pitchFamily="34" charset="0"/>
                <a:cs typeface="Arial" charset="0"/>
              </a:rPr>
              <a:t>медицинские</a:t>
            </a:r>
          </a:p>
          <a:p>
            <a:pPr indent="719138" algn="ctr" eaLnBrk="1" hangingPunct="1">
              <a:lnSpc>
                <a:spcPct val="75000"/>
              </a:lnSpc>
              <a:defRPr/>
            </a:pPr>
            <a:r>
              <a:rPr lang="ru-RU" sz="2200" dirty="0">
                <a:solidFill>
                  <a:srgbClr val="660033"/>
                </a:solidFill>
                <a:latin typeface="Tahoma" pitchFamily="34" charset="0"/>
                <a:cs typeface="Arial" charset="0"/>
              </a:rPr>
              <a:t>технологии</a:t>
            </a:r>
          </a:p>
          <a:p>
            <a:pPr algn="ctr" eaLnBrk="1" hangingPunct="1">
              <a:lnSpc>
                <a:spcPct val="75000"/>
              </a:lnSpc>
              <a:defRPr/>
            </a:pPr>
            <a:endParaRPr lang="ru-RU" sz="2400" dirty="0">
              <a:solidFill>
                <a:srgbClr val="660033"/>
              </a:solidFill>
              <a:latin typeface="Tahoma" pitchFamily="34" charset="0"/>
              <a:cs typeface="Arial" charset="0"/>
            </a:endParaRPr>
          </a:p>
          <a:p>
            <a:pPr algn="ctr" eaLnBrk="1" hangingPunct="1">
              <a:lnSpc>
                <a:spcPct val="75000"/>
              </a:lnSpc>
              <a:defRPr/>
            </a:pPr>
            <a:r>
              <a:rPr lang="ru-RU" sz="2200" dirty="0">
                <a:solidFill>
                  <a:srgbClr val="660033"/>
                </a:solidFill>
                <a:latin typeface="Tahoma" pitchFamily="34" charset="0"/>
                <a:cs typeface="Arial" charset="0"/>
              </a:rPr>
              <a:t>Правила, </a:t>
            </a:r>
          </a:p>
          <a:p>
            <a:pPr algn="ctr" eaLnBrk="1" hangingPunct="1">
              <a:lnSpc>
                <a:spcPct val="75000"/>
              </a:lnSpc>
              <a:defRPr/>
            </a:pPr>
            <a:r>
              <a:rPr lang="ru-RU" sz="2200" dirty="0">
                <a:solidFill>
                  <a:srgbClr val="660033"/>
                </a:solidFill>
                <a:latin typeface="Tahoma" pitchFamily="34" charset="0"/>
                <a:cs typeface="Arial" charset="0"/>
              </a:rPr>
              <a:t>стандарты, </a:t>
            </a:r>
          </a:p>
          <a:p>
            <a:pPr algn="ctr" eaLnBrk="1" hangingPunct="1">
              <a:lnSpc>
                <a:spcPct val="75000"/>
              </a:lnSpc>
              <a:defRPr/>
            </a:pPr>
            <a:r>
              <a:rPr lang="ru-RU" sz="2200" dirty="0">
                <a:solidFill>
                  <a:srgbClr val="660033"/>
                </a:solidFill>
                <a:latin typeface="Tahoma" pitchFamily="34" charset="0"/>
                <a:cs typeface="Arial" charset="0"/>
              </a:rPr>
              <a:t>протоколы</a:t>
            </a:r>
          </a:p>
          <a:p>
            <a:pPr eaLnBrk="1" hangingPunct="1">
              <a:defRPr/>
            </a:pPr>
            <a:endParaRPr lang="ru-RU" sz="2200" dirty="0">
              <a:solidFill>
                <a:srgbClr val="660033"/>
              </a:solidFill>
              <a:latin typeface="Tahoma" pitchFamily="34" charset="0"/>
              <a:cs typeface="Arial" charset="0"/>
            </a:endParaRPr>
          </a:p>
          <a:p>
            <a:pPr eaLnBrk="1" hangingPunct="1">
              <a:lnSpc>
                <a:spcPct val="65000"/>
              </a:lnSpc>
              <a:defRPr/>
            </a:pPr>
            <a:r>
              <a:rPr lang="ru-RU" sz="2400" dirty="0">
                <a:solidFill>
                  <a:srgbClr val="660033"/>
                </a:solidFill>
                <a:latin typeface="Tahoma" pitchFamily="34" charset="0"/>
                <a:cs typeface="Arial" charset="0"/>
              </a:rPr>
              <a:t>              </a:t>
            </a:r>
            <a:endParaRPr lang="ru-RU" sz="900" dirty="0">
              <a:solidFill>
                <a:srgbClr val="660033"/>
              </a:solidFill>
              <a:latin typeface="Tahoma" pitchFamily="34" charset="0"/>
              <a:cs typeface="Arial" charset="0"/>
            </a:endParaRPr>
          </a:p>
          <a:p>
            <a:pPr eaLnBrk="1" hangingPunct="1">
              <a:lnSpc>
                <a:spcPct val="75000"/>
              </a:lnSpc>
              <a:defRPr/>
            </a:pPr>
            <a:r>
              <a:rPr lang="ru-RU" sz="2400" dirty="0">
                <a:solidFill>
                  <a:srgbClr val="660033"/>
                </a:solidFill>
                <a:latin typeface="Tahoma" pitchFamily="34" charset="0"/>
                <a:cs typeface="Arial" charset="0"/>
              </a:rPr>
              <a:t>          </a:t>
            </a:r>
            <a:r>
              <a:rPr lang="ru-RU" sz="2200" dirty="0">
                <a:solidFill>
                  <a:srgbClr val="660033"/>
                </a:solidFill>
                <a:latin typeface="Tahoma" pitchFamily="34" charset="0"/>
                <a:cs typeface="Arial" charset="0"/>
              </a:rPr>
              <a:t>Алгоритмы</a:t>
            </a:r>
          </a:p>
        </p:txBody>
      </p:sp>
      <p:sp>
        <p:nvSpPr>
          <p:cNvPr id="116748" name="Text Box 24"/>
          <p:cNvSpPr txBox="1">
            <a:spLocks noChangeArrowheads="1"/>
          </p:cNvSpPr>
          <p:nvPr/>
        </p:nvSpPr>
        <p:spPr bwMode="auto">
          <a:xfrm>
            <a:off x="155336" y="6022897"/>
            <a:ext cx="65008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Организационно-управленческий аспект</a:t>
            </a:r>
          </a:p>
        </p:txBody>
      </p:sp>
      <p:sp>
        <p:nvSpPr>
          <p:cNvPr id="116749" name="Text Box 25"/>
          <p:cNvSpPr txBox="1">
            <a:spLocks noChangeArrowheads="1"/>
          </p:cNvSpPr>
          <p:nvPr/>
        </p:nvSpPr>
        <p:spPr bwMode="auto">
          <a:xfrm rot="-2022444">
            <a:off x="55563" y="1312863"/>
            <a:ext cx="32940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профессионального уровня</a:t>
            </a:r>
          </a:p>
        </p:txBody>
      </p:sp>
      <p:sp>
        <p:nvSpPr>
          <p:cNvPr id="116750" name="Rectangle 26"/>
          <p:cNvSpPr>
            <a:spLocks noChangeArrowheads="1"/>
          </p:cNvSpPr>
          <p:nvPr/>
        </p:nvSpPr>
        <p:spPr bwMode="auto">
          <a:xfrm rot="-5400000">
            <a:off x="6361113" y="2895600"/>
            <a:ext cx="36274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Технологический аспект</a:t>
            </a: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857250" y="3786188"/>
            <a:ext cx="4357688" cy="1587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857250" y="4500563"/>
            <a:ext cx="4357688" cy="1587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750887" y="5430858"/>
            <a:ext cx="4357688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5149338" y="2538503"/>
            <a:ext cx="2524785" cy="1693437"/>
          </a:xfrm>
          <a:prstGeom prst="line">
            <a:avLst/>
          </a:prstGeom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V="1">
            <a:off x="1500188" y="1475487"/>
            <a:ext cx="2486546" cy="1667763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V="1">
            <a:off x="2143125" y="1475487"/>
            <a:ext cx="2406024" cy="1667763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757" name="TextBox 52"/>
          <p:cNvSpPr txBox="1">
            <a:spLocks noChangeArrowheads="1"/>
          </p:cNvSpPr>
          <p:nvPr/>
        </p:nvSpPr>
        <p:spPr bwMode="auto">
          <a:xfrm rot="-2042306">
            <a:off x="1779588" y="2003425"/>
            <a:ext cx="1714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1800" b="1" dirty="0">
                <a:solidFill>
                  <a:srgbClr val="006600"/>
                </a:solidFill>
                <a:latin typeface="Tahoma" panose="020B0604030504040204" pitchFamily="34" charset="0"/>
              </a:rPr>
              <a:t>Тренинги</a:t>
            </a:r>
          </a:p>
        </p:txBody>
      </p:sp>
      <p:sp>
        <p:nvSpPr>
          <p:cNvPr id="116758" name="TextBox 53"/>
          <p:cNvSpPr txBox="1">
            <a:spLocks noChangeArrowheads="1"/>
          </p:cNvSpPr>
          <p:nvPr/>
        </p:nvSpPr>
        <p:spPr bwMode="auto">
          <a:xfrm rot="-2042306">
            <a:off x="2243138" y="2090738"/>
            <a:ext cx="1714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1800" b="1">
                <a:solidFill>
                  <a:srgbClr val="006600"/>
                </a:solidFill>
                <a:latin typeface="Tahoma" panose="020B0604030504040204" pitchFamily="34" charset="0"/>
              </a:rPr>
              <a:t>Семинары</a:t>
            </a:r>
          </a:p>
        </p:txBody>
      </p:sp>
      <p:sp>
        <p:nvSpPr>
          <p:cNvPr id="116759" name="TextBox 54"/>
          <p:cNvSpPr txBox="1">
            <a:spLocks noChangeArrowheads="1"/>
          </p:cNvSpPr>
          <p:nvPr/>
        </p:nvSpPr>
        <p:spPr bwMode="auto">
          <a:xfrm rot="-2042306">
            <a:off x="2732088" y="1906220"/>
            <a:ext cx="27749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1600" b="1" dirty="0">
                <a:solidFill>
                  <a:srgbClr val="006600"/>
                </a:solidFill>
                <a:latin typeface="Tahoma" panose="020B0604030504040204" pitchFamily="34" charset="0"/>
              </a:rPr>
              <a:t>Периодический обзор  контролируемых науч. исследований</a:t>
            </a:r>
          </a:p>
        </p:txBody>
      </p:sp>
      <p:sp>
        <p:nvSpPr>
          <p:cNvPr id="116760" name="TextBox 55"/>
          <p:cNvSpPr txBox="1">
            <a:spLocks noChangeArrowheads="1"/>
          </p:cNvSpPr>
          <p:nvPr/>
        </p:nvSpPr>
        <p:spPr bwMode="auto">
          <a:xfrm rot="-2042306">
            <a:off x="4067175" y="1985963"/>
            <a:ext cx="297338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1600" b="1">
                <a:solidFill>
                  <a:srgbClr val="006600"/>
                </a:solidFill>
                <a:latin typeface="Tahoma" panose="020B0604030504040204" pitchFamily="34" charset="0"/>
              </a:rPr>
              <a:t>Клинические обходы (зав. кафедрой, зав. отделением)</a:t>
            </a:r>
          </a:p>
        </p:txBody>
      </p:sp>
      <p:cxnSp>
        <p:nvCxnSpPr>
          <p:cNvPr id="58" name="Прямая соединительная линия 57"/>
          <p:cNvCxnSpPr/>
          <p:nvPr/>
        </p:nvCxnSpPr>
        <p:spPr>
          <a:xfrm flipV="1">
            <a:off x="3714750" y="1475487"/>
            <a:ext cx="2460208" cy="1667763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074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865187"/>
          </a:xfrm>
        </p:spPr>
        <p:txBody>
          <a:bodyPr/>
          <a:lstStyle/>
          <a:p>
            <a:r>
              <a:rPr lang="ru-RU" sz="3200" dirty="0" smtClean="0">
                <a:effectLst/>
              </a:rPr>
              <a:t>О программе развития  СЗ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8700" y="1628800"/>
            <a:ext cx="7508825" cy="4530725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effectLst/>
              </a:rPr>
              <a:t>Государственная программа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dirty="0" smtClean="0"/>
              <a:t>«</a:t>
            </a:r>
            <a:r>
              <a:rPr lang="ru-RU" dirty="0" smtClean="0">
                <a:effectLst/>
              </a:rPr>
              <a:t>Развитие здравоохранения на период  2013-2020 годы». Финансирование программы на период 2013-2020  составит более 30 трлн. руб. </a:t>
            </a:r>
          </a:p>
          <a:p>
            <a:pPr>
              <a:lnSpc>
                <a:spcPct val="90000"/>
              </a:lnSpc>
            </a:pPr>
            <a:r>
              <a:rPr lang="ru-RU" dirty="0"/>
              <a:t>В качестве основных приоритетных направлений определены:</a:t>
            </a:r>
          </a:p>
          <a:p>
            <a:pPr>
              <a:lnSpc>
                <a:spcPct val="90000"/>
              </a:lnSpc>
            </a:pPr>
            <a:r>
              <a:rPr lang="ru-RU" dirty="0" smtClean="0"/>
              <a:t>- профилактика </a:t>
            </a:r>
            <a:r>
              <a:rPr lang="ru-RU" dirty="0"/>
              <a:t>заболеваний и формирование здорового образа жизни;</a:t>
            </a:r>
          </a:p>
          <a:p>
            <a:pPr>
              <a:lnSpc>
                <a:spcPct val="90000"/>
              </a:lnSpc>
            </a:pPr>
            <a:r>
              <a:rPr lang="ru-RU" dirty="0" smtClean="0"/>
              <a:t>- развитие </a:t>
            </a:r>
            <a:r>
              <a:rPr lang="ru-RU" dirty="0"/>
              <a:t>системы качественной  медицинской помощи; </a:t>
            </a:r>
          </a:p>
          <a:p>
            <a:pPr>
              <a:lnSpc>
                <a:spcPct val="90000"/>
              </a:lnSpc>
            </a:pPr>
            <a:r>
              <a:rPr lang="ru-RU" dirty="0" smtClean="0"/>
              <a:t>- обеспечение  </a:t>
            </a:r>
            <a:r>
              <a:rPr lang="ru-RU" dirty="0"/>
              <a:t>системы здравоохранения квалифицированным персоналом;</a:t>
            </a:r>
          </a:p>
          <a:p>
            <a:pPr>
              <a:lnSpc>
                <a:spcPct val="90000"/>
              </a:lnSpc>
            </a:pPr>
            <a:r>
              <a:rPr lang="ru-RU" dirty="0" smtClean="0"/>
              <a:t>- Разработка и  </a:t>
            </a:r>
            <a:r>
              <a:rPr lang="ru-RU" dirty="0"/>
              <a:t>внедрение </a:t>
            </a:r>
            <a:r>
              <a:rPr lang="ru-RU" dirty="0" smtClean="0"/>
              <a:t>инновационных </a:t>
            </a:r>
            <a:r>
              <a:rPr lang="ru-RU" dirty="0"/>
              <a:t>технологий. </a:t>
            </a:r>
          </a:p>
          <a:p>
            <a:pPr>
              <a:buFont typeface="Wingdings" panose="05000000000000000000" pitchFamily="2" charset="2"/>
              <a:buNone/>
            </a:pPr>
            <a:endParaRPr lang="ru-RU" dirty="0" smtClean="0">
              <a:effectLst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ru-RU" dirty="0" smtClean="0">
                <a:effectLst/>
              </a:rPr>
              <a:t>  </a:t>
            </a:r>
          </a:p>
          <a:p>
            <a:pPr>
              <a:buFontTx/>
              <a:buNone/>
            </a:pPr>
            <a:endParaRPr lang="ru-RU" dirty="0" smtClean="0">
              <a:effectLst/>
            </a:endParaRPr>
          </a:p>
          <a:p>
            <a:pPr>
              <a:buFontTx/>
              <a:buNone/>
            </a:pPr>
            <a:endParaRPr lang="ru-RU" dirty="0" smtClean="0">
              <a:effectLst/>
            </a:endParaRPr>
          </a:p>
          <a:p>
            <a:pPr>
              <a:buFont typeface="Wingdings" panose="05000000000000000000" pitchFamily="2" charset="2"/>
              <a:buNone/>
            </a:pPr>
            <a:endParaRPr lang="ru-RU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850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Качество (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quality) -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определения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5617" y="1557338"/>
            <a:ext cx="7488832" cy="489585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sz="2400" dirty="0" smtClean="0"/>
              <a:t> </a:t>
            </a:r>
            <a:r>
              <a:rPr lang="ru-RU" dirty="0" smtClean="0"/>
              <a:t>Вид, признак или свойство чего-нибудь, что делает это что-то хорошим или плохим, достойной похвалы или порицания; следовательно, эта степень превосходства рассматриваемого. 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dirty="0" smtClean="0"/>
              <a:t> </a:t>
            </a:r>
            <a:r>
              <a:rPr lang="ru-RU" dirty="0" smtClean="0"/>
              <a:t>Другое определение: качество совокупность признаков и других характеристик продукта или услуги, относящихся к его (её) способности удовлетворять установленные и предполагаемые потребности. </a:t>
            </a:r>
          </a:p>
          <a:p>
            <a:pPr algn="r" eaLnBrk="1" hangingPunct="1">
              <a:lnSpc>
                <a:spcPct val="90000"/>
              </a:lnSpc>
              <a:buFontTx/>
              <a:buNone/>
            </a:pPr>
            <a:r>
              <a:rPr lang="ru-RU" dirty="0" smtClean="0"/>
              <a:t>(Качество медицинской помощи. ГОССАРИЙ, Россия-США, 1999, стр. 44).</a:t>
            </a:r>
          </a:p>
          <a:p>
            <a:pPr algn="l">
              <a:lnSpc>
                <a:spcPct val="90000"/>
              </a:lnSpc>
            </a:pPr>
            <a:r>
              <a:rPr lang="ru-RU" b="1" dirty="0"/>
              <a:t>–</a:t>
            </a:r>
            <a:r>
              <a:rPr lang="ru-RU" dirty="0"/>
              <a:t> </a:t>
            </a:r>
            <a:r>
              <a:rPr lang="ru-RU" dirty="0" smtClean="0"/>
              <a:t>Это абстрактная </a:t>
            </a:r>
            <a:r>
              <a:rPr lang="ru-RU" dirty="0"/>
              <a:t>информационная модель, характеризующая сущность предмета, явления, услуги и др.   с учетом целевых установок в определенном отношении   и в определенное время.</a:t>
            </a:r>
          </a:p>
          <a:p>
            <a:pPr algn="l" eaLnBrk="1" hangingPunct="1">
              <a:lnSpc>
                <a:spcPct val="90000"/>
              </a:lnSpc>
              <a:buFontTx/>
              <a:buNone/>
            </a:pPr>
            <a:endParaRPr lang="ru-RU" sz="1800" dirty="0" smtClean="0"/>
          </a:p>
        </p:txBody>
      </p:sp>
    </p:spTree>
    <p:extLst>
      <p:ext uri="{BB962C8B-B14F-4D97-AF65-F5344CB8AC3E}">
        <p14:creationId xmlns:p14="http://schemas.microsoft.com/office/powerpoint/2010/main" val="330716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СПАСИБО ЗА ВНИМАНИЕ!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974" y="1772816"/>
            <a:ext cx="8208472" cy="3177480"/>
          </a:xfrm>
        </p:spPr>
        <p:txBody>
          <a:bodyPr/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 err="1" smtClean="0"/>
              <a:t>Чеченин</a:t>
            </a:r>
            <a:r>
              <a:rPr lang="ru-RU" sz="1600" b="1" dirty="0" smtClean="0"/>
              <a:t> Геннадий Ионович, </a:t>
            </a:r>
            <a:r>
              <a:rPr lang="ru-RU" sz="1600" dirty="0" smtClean="0"/>
              <a:t>д.м.н., профессор, заслуженный деятель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 smtClean="0"/>
              <a:t>науки РФ, </a:t>
            </a:r>
            <a:r>
              <a:rPr lang="ru-RU" sz="1600" dirty="0" err="1" smtClean="0"/>
              <a:t>зав.кафедрой</a:t>
            </a:r>
            <a:r>
              <a:rPr lang="ru-RU" sz="1600" dirty="0" smtClean="0"/>
              <a:t> </a:t>
            </a:r>
            <a:r>
              <a:rPr lang="ru-RU" sz="1600" dirty="0" err="1" smtClean="0"/>
              <a:t>мед.кибернетики</a:t>
            </a:r>
            <a:r>
              <a:rPr lang="ru-RU" sz="1600" dirty="0" smtClean="0"/>
              <a:t> и информатики НГИУВ-филиала РМАНПО </a:t>
            </a:r>
            <a:r>
              <a:rPr lang="ru-RU" sz="1600" b="1" dirty="0" smtClean="0"/>
              <a:t>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 smtClean="0"/>
              <a:t>– </a:t>
            </a:r>
            <a:r>
              <a:rPr lang="ru-RU" sz="1600" b="1" dirty="0"/>
              <a:t>отбор, разработка и </a:t>
            </a:r>
            <a:r>
              <a:rPr lang="ru-RU" sz="1600" b="1" dirty="0" smtClean="0"/>
              <a:t>подготовка материала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 smtClean="0"/>
              <a:t>т</a:t>
            </a:r>
            <a:r>
              <a:rPr lang="ru-RU" sz="1600" dirty="0"/>
              <a:t>. каф. (384-3)-45-83-11 эл</a:t>
            </a:r>
            <a:r>
              <a:rPr lang="ru-RU" sz="1600" dirty="0" smtClean="0"/>
              <a:t>. адрес:</a:t>
            </a:r>
            <a:r>
              <a:rPr lang="en-US" sz="1600" dirty="0"/>
              <a:t> </a:t>
            </a:r>
            <a:r>
              <a:rPr lang="en-US" sz="1600" dirty="0" smtClean="0">
                <a:hlinkClick r:id="rId2"/>
              </a:rPr>
              <a:t>g79039417535@yandex.ru</a:t>
            </a:r>
            <a:r>
              <a:rPr lang="ru-RU" sz="1600" dirty="0" smtClean="0"/>
              <a:t> </a:t>
            </a:r>
            <a:endParaRPr lang="ru-RU" sz="1600" b="1" dirty="0" smtClean="0"/>
          </a:p>
          <a:p>
            <a:pPr marL="0" indent="0">
              <a:buNone/>
            </a:pPr>
            <a:endParaRPr lang="ru-RU" sz="1600" b="1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 smtClean="0"/>
              <a:t>Жилина </a:t>
            </a:r>
            <a:r>
              <a:rPr lang="ru-RU" sz="1600" b="1" dirty="0"/>
              <a:t>Наталья Михайловна </a:t>
            </a:r>
            <a:r>
              <a:rPr lang="ru-RU" sz="1600" dirty="0"/>
              <a:t>– д.т.н., профессор </a:t>
            </a:r>
            <a:r>
              <a:rPr lang="ru-RU" sz="1600" dirty="0" smtClean="0"/>
              <a:t>кафедры </a:t>
            </a:r>
            <a:r>
              <a:rPr lang="ru-RU" sz="1600" dirty="0" err="1"/>
              <a:t>МКиИ</a:t>
            </a:r>
            <a:r>
              <a:rPr lang="ru-RU" sz="1600" dirty="0"/>
              <a:t> </a:t>
            </a:r>
            <a:endParaRPr lang="ru-RU" sz="16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 smtClean="0"/>
              <a:t>- </a:t>
            </a:r>
            <a:r>
              <a:rPr lang="ru-RU" sz="1600" b="1" dirty="0"/>
              <a:t>систематизация и структурирование материала, дизайн </a:t>
            </a:r>
            <a:r>
              <a:rPr lang="ru-RU" sz="1600" b="1" dirty="0" smtClean="0"/>
              <a:t>презентации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1600" dirty="0"/>
              <a:t>т. каф. (384-3)-</a:t>
            </a:r>
            <a:r>
              <a:rPr lang="ru-RU" sz="1600" dirty="0" smtClean="0"/>
              <a:t>45-83-11 эл. адрес: </a:t>
            </a:r>
            <a:r>
              <a:rPr lang="en-US" sz="1600" dirty="0" smtClean="0">
                <a:hlinkClick r:id="rId3"/>
              </a:rPr>
              <a:t>zhilina.ngiuv@yandex.ru</a:t>
            </a:r>
            <a:r>
              <a:rPr lang="ru-RU" sz="1600" dirty="0" smtClean="0"/>
              <a:t> </a:t>
            </a:r>
            <a:endParaRPr lang="en-US" sz="1600" i="1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ru-RU" b="1" dirty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83821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33" y="341784"/>
            <a:ext cx="7920000" cy="1143000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Политика в области качества и ее результаты для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качества жизни (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quality of life outcome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endpoint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916832"/>
            <a:ext cx="7920000" cy="4641379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b="1" dirty="0" smtClean="0"/>
              <a:t>Политика в области качества </a:t>
            </a:r>
            <a:r>
              <a:rPr lang="ru-RU" dirty="0" smtClean="0"/>
              <a:t>– это деятельность по созданию товаров и услуг, удовлетворяющих нужды потребностей.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dirty="0" smtClean="0"/>
              <a:t>Планирование качества – разработка систем, нацеленных на достижение высокого качества, установление перспективных уровней качества предметов, продуктов, услуг. </a:t>
            </a:r>
          </a:p>
          <a:p>
            <a:r>
              <a:rPr lang="ru-RU" b="1" dirty="0" smtClean="0"/>
              <a:t>Результаты для качества жизни </a:t>
            </a:r>
            <a:r>
              <a:rPr lang="ru-RU" dirty="0" smtClean="0"/>
              <a:t>- последствия </a:t>
            </a:r>
            <a:r>
              <a:rPr lang="ru-RU" dirty="0"/>
              <a:t>профилактического и оздоровительного вмешательства, воздействующих на физическое состояние (включая степень тяжести симптомов и физические возможности), на социальное состояние (включая ролевые функции или работоспособность), на психологическое или эмоциональное функционирование или функциональный статус, а также степень восприятия пациентом всех вышеуказанных вмешательств.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78756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marL="358575" lvl="1" indent="0">
              <a:spcBef>
                <a:spcPts val="0"/>
              </a:spcBef>
              <a:buNone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Управление качеством</a:t>
            </a:r>
          </a:p>
        </p:txBody>
      </p:sp>
    </p:spTree>
    <p:extLst>
      <p:ext uri="{BB962C8B-B14F-4D97-AF65-F5344CB8AC3E}">
        <p14:creationId xmlns:p14="http://schemas.microsoft.com/office/powerpoint/2010/main" val="206836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Система качества </a:t>
            </a:r>
            <a:b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800" dirty="0" smtClean="0"/>
              <a:t>(</a:t>
            </a:r>
            <a:r>
              <a:rPr lang="en-US" sz="2800" dirty="0" smtClean="0"/>
              <a:t>quality system</a:t>
            </a:r>
            <a:r>
              <a:rPr lang="ru-RU" sz="2800" dirty="0" smtClean="0"/>
              <a:t>)   и управление качеством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 eaLnBrk="1" hangingPunct="1">
              <a:buFont typeface="Wingdings" panose="05000000000000000000" pitchFamily="2" charset="2"/>
              <a:buNone/>
            </a:pPr>
            <a:endParaRPr lang="ru-RU" sz="3200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sz="1900" b="1" dirty="0" smtClean="0"/>
              <a:t>Система качества </a:t>
            </a:r>
            <a:r>
              <a:rPr lang="ru-RU" sz="1900" dirty="0" smtClean="0"/>
              <a:t>- сочетание ресурсов, организационной структуры и методик, которые необходимы для достижения качества</a:t>
            </a:r>
          </a:p>
          <a:p>
            <a:r>
              <a:rPr lang="ru-RU" sz="1900" b="1" dirty="0"/>
              <a:t>Управление качеством </a:t>
            </a:r>
            <a:br>
              <a:rPr lang="ru-RU" sz="1900" b="1" dirty="0"/>
            </a:br>
            <a:r>
              <a:rPr lang="ru-RU" sz="1900" b="1" dirty="0"/>
              <a:t>(</a:t>
            </a:r>
            <a:r>
              <a:rPr lang="en-US" sz="1900" b="1" dirty="0"/>
              <a:t>quality assurance and management</a:t>
            </a:r>
            <a:r>
              <a:rPr lang="ru-RU" sz="1900" dirty="0" smtClean="0"/>
              <a:t>)  </a:t>
            </a:r>
            <a:r>
              <a:rPr lang="ru-RU" sz="1900" dirty="0"/>
              <a:t>– часть функций управления в целом, которые определяют и осуществляют политику в области качества. </a:t>
            </a:r>
          </a:p>
          <a:p>
            <a:r>
              <a:rPr lang="ru-RU" sz="1900" dirty="0"/>
              <a:t>Управление основано на оценке потребностей и степеней их </a:t>
            </a:r>
            <a:r>
              <a:rPr lang="ru-RU" sz="1900" dirty="0" smtClean="0"/>
              <a:t>удовлетворения. </a:t>
            </a:r>
            <a:endParaRPr lang="ru-RU" sz="1900" dirty="0"/>
          </a:p>
          <a:p>
            <a:pPr algn="ctr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689217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1259632" y="1844824"/>
            <a:ext cx="7128792" cy="4176365"/>
            <a:chOff x="431" y="436"/>
            <a:chExt cx="4355" cy="3221"/>
          </a:xfrm>
        </p:grpSpPr>
        <p:grpSp>
          <p:nvGrpSpPr>
            <p:cNvPr id="18436" name="Group 3"/>
            <p:cNvGrpSpPr>
              <a:grpSpLocks/>
            </p:cNvGrpSpPr>
            <p:nvPr/>
          </p:nvGrpSpPr>
          <p:grpSpPr bwMode="auto">
            <a:xfrm>
              <a:off x="431" y="436"/>
              <a:ext cx="4355" cy="3221"/>
              <a:chOff x="431" y="436"/>
              <a:chExt cx="4355" cy="3221"/>
            </a:xfrm>
          </p:grpSpPr>
          <p:sp>
            <p:nvSpPr>
              <p:cNvPr id="18446" name="Line 4"/>
              <p:cNvSpPr>
                <a:spLocks noChangeShapeType="1"/>
              </p:cNvSpPr>
              <p:nvPr/>
            </p:nvSpPr>
            <p:spPr bwMode="auto">
              <a:xfrm>
                <a:off x="2744" y="436"/>
                <a:ext cx="0" cy="163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47" name="Line 5"/>
              <p:cNvSpPr>
                <a:spLocks noChangeShapeType="1"/>
              </p:cNvSpPr>
              <p:nvPr/>
            </p:nvSpPr>
            <p:spPr bwMode="auto">
              <a:xfrm flipH="1">
                <a:off x="1202" y="2069"/>
                <a:ext cx="1542" cy="113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48" name="Line 6"/>
              <p:cNvSpPr>
                <a:spLocks noChangeShapeType="1"/>
              </p:cNvSpPr>
              <p:nvPr/>
            </p:nvSpPr>
            <p:spPr bwMode="auto">
              <a:xfrm>
                <a:off x="2744" y="2069"/>
                <a:ext cx="1769" cy="11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49" name="Freeform 7"/>
              <p:cNvSpPr>
                <a:spLocks/>
              </p:cNvSpPr>
              <p:nvPr/>
            </p:nvSpPr>
            <p:spPr bwMode="auto">
              <a:xfrm>
                <a:off x="1346" y="450"/>
                <a:ext cx="2755" cy="2864"/>
              </a:xfrm>
              <a:custGeom>
                <a:avLst/>
                <a:gdLst>
                  <a:gd name="T0" fmla="*/ 1391 w 2755"/>
                  <a:gd name="T1" fmla="*/ 1632 h 2864"/>
                  <a:gd name="T2" fmla="*/ 1485 w 2755"/>
                  <a:gd name="T3" fmla="*/ 1523 h 2864"/>
                  <a:gd name="T4" fmla="*/ 1648 w 2755"/>
                  <a:gd name="T5" fmla="*/ 1532 h 2864"/>
                  <a:gd name="T6" fmla="*/ 1764 w 2755"/>
                  <a:gd name="T7" fmla="*/ 1727 h 2864"/>
                  <a:gd name="T8" fmla="*/ 1584 w 2755"/>
                  <a:gd name="T9" fmla="*/ 1998 h 2864"/>
                  <a:gd name="T10" fmla="*/ 1232 w 2755"/>
                  <a:gd name="T11" fmla="*/ 1948 h 2864"/>
                  <a:gd name="T12" fmla="*/ 1073 w 2755"/>
                  <a:gd name="T13" fmla="*/ 1588 h 2864"/>
                  <a:gd name="T14" fmla="*/ 1284 w 2755"/>
                  <a:gd name="T15" fmla="*/ 1273 h 2864"/>
                  <a:gd name="T16" fmla="*/ 1665 w 2755"/>
                  <a:gd name="T17" fmla="*/ 1205 h 2864"/>
                  <a:gd name="T18" fmla="*/ 2006 w 2755"/>
                  <a:gd name="T19" fmla="*/ 1424 h 2864"/>
                  <a:gd name="T20" fmla="*/ 2096 w 2755"/>
                  <a:gd name="T21" fmla="*/ 1876 h 2864"/>
                  <a:gd name="T22" fmla="*/ 1793 w 2755"/>
                  <a:gd name="T23" fmla="*/ 2286 h 2864"/>
                  <a:gd name="T24" fmla="*/ 1239 w 2755"/>
                  <a:gd name="T25" fmla="*/ 2351 h 2864"/>
                  <a:gd name="T26" fmla="*/ 800 w 2755"/>
                  <a:gd name="T27" fmla="*/ 2020 h 2864"/>
                  <a:gd name="T28" fmla="*/ 641 w 2755"/>
                  <a:gd name="T29" fmla="*/ 1328 h 2864"/>
                  <a:gd name="T30" fmla="*/ 951 w 2755"/>
                  <a:gd name="T31" fmla="*/ 817 h 2864"/>
                  <a:gd name="T32" fmla="*/ 1645 w 2755"/>
                  <a:gd name="T33" fmla="*/ 638 h 2864"/>
                  <a:gd name="T34" fmla="*/ 2265 w 2755"/>
                  <a:gd name="T35" fmla="*/ 1060 h 2864"/>
                  <a:gd name="T36" fmla="*/ 2535 w 2755"/>
                  <a:gd name="T37" fmla="*/ 1832 h 2864"/>
                  <a:gd name="T38" fmla="*/ 2160 w 2755"/>
                  <a:gd name="T39" fmla="*/ 2581 h 2864"/>
                  <a:gd name="T40" fmla="*/ 1316 w 2755"/>
                  <a:gd name="T41" fmla="*/ 2837 h 2864"/>
                  <a:gd name="T42" fmla="*/ 382 w 2755"/>
                  <a:gd name="T43" fmla="*/ 2416 h 2864"/>
                  <a:gd name="T44" fmla="*/ 15 w 2755"/>
                  <a:gd name="T45" fmla="*/ 1357 h 2864"/>
                  <a:gd name="T46" fmla="*/ 470 w 2755"/>
                  <a:gd name="T47" fmla="*/ 437 h 2864"/>
                  <a:gd name="T48" fmla="*/ 1260 w 2755"/>
                  <a:gd name="T49" fmla="*/ 61 h 2864"/>
                  <a:gd name="T50" fmla="*/ 1891 w 2755"/>
                  <a:gd name="T51" fmla="*/ 70 h 2864"/>
                  <a:gd name="T52" fmla="*/ 2417 w 2755"/>
                  <a:gd name="T53" fmla="*/ 364 h 2864"/>
                  <a:gd name="T54" fmla="*/ 2755 w 2755"/>
                  <a:gd name="T55" fmla="*/ 846 h 2864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2755"/>
                  <a:gd name="T85" fmla="*/ 0 h 2864"/>
                  <a:gd name="T86" fmla="*/ 2755 w 2755"/>
                  <a:gd name="T87" fmla="*/ 2864 h 2864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2755" h="2864">
                    <a:moveTo>
                      <a:pt x="1391" y="1632"/>
                    </a:moveTo>
                    <a:cubicBezTo>
                      <a:pt x="1416" y="1585"/>
                      <a:pt x="1442" y="1540"/>
                      <a:pt x="1485" y="1523"/>
                    </a:cubicBezTo>
                    <a:cubicBezTo>
                      <a:pt x="1528" y="1507"/>
                      <a:pt x="1601" y="1498"/>
                      <a:pt x="1648" y="1532"/>
                    </a:cubicBezTo>
                    <a:cubicBezTo>
                      <a:pt x="1695" y="1566"/>
                      <a:pt x="1775" y="1649"/>
                      <a:pt x="1764" y="1727"/>
                    </a:cubicBezTo>
                    <a:cubicBezTo>
                      <a:pt x="1753" y="1805"/>
                      <a:pt x="1673" y="1961"/>
                      <a:pt x="1584" y="1998"/>
                    </a:cubicBezTo>
                    <a:cubicBezTo>
                      <a:pt x="1495" y="2035"/>
                      <a:pt x="1317" y="2016"/>
                      <a:pt x="1232" y="1948"/>
                    </a:cubicBezTo>
                    <a:cubicBezTo>
                      <a:pt x="1147" y="1880"/>
                      <a:pt x="1064" y="1700"/>
                      <a:pt x="1073" y="1588"/>
                    </a:cubicBezTo>
                    <a:cubicBezTo>
                      <a:pt x="1082" y="1476"/>
                      <a:pt x="1185" y="1337"/>
                      <a:pt x="1284" y="1273"/>
                    </a:cubicBezTo>
                    <a:cubicBezTo>
                      <a:pt x="1383" y="1209"/>
                      <a:pt x="1545" y="1180"/>
                      <a:pt x="1665" y="1205"/>
                    </a:cubicBezTo>
                    <a:cubicBezTo>
                      <a:pt x="1786" y="1230"/>
                      <a:pt x="1934" y="1312"/>
                      <a:pt x="2006" y="1424"/>
                    </a:cubicBezTo>
                    <a:cubicBezTo>
                      <a:pt x="2078" y="1536"/>
                      <a:pt x="2131" y="1732"/>
                      <a:pt x="2096" y="1876"/>
                    </a:cubicBezTo>
                    <a:cubicBezTo>
                      <a:pt x="2061" y="2020"/>
                      <a:pt x="1936" y="2207"/>
                      <a:pt x="1793" y="2286"/>
                    </a:cubicBezTo>
                    <a:cubicBezTo>
                      <a:pt x="1650" y="2365"/>
                      <a:pt x="1404" y="2395"/>
                      <a:pt x="1239" y="2351"/>
                    </a:cubicBezTo>
                    <a:cubicBezTo>
                      <a:pt x="1074" y="2307"/>
                      <a:pt x="900" y="2190"/>
                      <a:pt x="800" y="2020"/>
                    </a:cubicBezTo>
                    <a:cubicBezTo>
                      <a:pt x="700" y="1850"/>
                      <a:pt x="616" y="1528"/>
                      <a:pt x="641" y="1328"/>
                    </a:cubicBezTo>
                    <a:cubicBezTo>
                      <a:pt x="666" y="1128"/>
                      <a:pt x="784" y="932"/>
                      <a:pt x="951" y="817"/>
                    </a:cubicBezTo>
                    <a:cubicBezTo>
                      <a:pt x="1118" y="702"/>
                      <a:pt x="1426" y="598"/>
                      <a:pt x="1645" y="638"/>
                    </a:cubicBezTo>
                    <a:cubicBezTo>
                      <a:pt x="1864" y="678"/>
                      <a:pt x="2117" y="861"/>
                      <a:pt x="2265" y="1060"/>
                    </a:cubicBezTo>
                    <a:cubicBezTo>
                      <a:pt x="2413" y="1259"/>
                      <a:pt x="2552" y="1579"/>
                      <a:pt x="2535" y="1832"/>
                    </a:cubicBezTo>
                    <a:cubicBezTo>
                      <a:pt x="2518" y="2085"/>
                      <a:pt x="2363" y="2414"/>
                      <a:pt x="2160" y="2581"/>
                    </a:cubicBezTo>
                    <a:cubicBezTo>
                      <a:pt x="1957" y="2748"/>
                      <a:pt x="1612" y="2864"/>
                      <a:pt x="1316" y="2837"/>
                    </a:cubicBezTo>
                    <a:cubicBezTo>
                      <a:pt x="1020" y="2810"/>
                      <a:pt x="599" y="2663"/>
                      <a:pt x="382" y="2416"/>
                    </a:cubicBezTo>
                    <a:cubicBezTo>
                      <a:pt x="165" y="2169"/>
                      <a:pt x="0" y="1687"/>
                      <a:pt x="15" y="1357"/>
                    </a:cubicBezTo>
                    <a:cubicBezTo>
                      <a:pt x="30" y="1027"/>
                      <a:pt x="263" y="653"/>
                      <a:pt x="470" y="437"/>
                    </a:cubicBezTo>
                    <a:cubicBezTo>
                      <a:pt x="677" y="221"/>
                      <a:pt x="1023" y="122"/>
                      <a:pt x="1260" y="61"/>
                    </a:cubicBezTo>
                    <a:cubicBezTo>
                      <a:pt x="1497" y="0"/>
                      <a:pt x="1698" y="20"/>
                      <a:pt x="1891" y="70"/>
                    </a:cubicBezTo>
                    <a:cubicBezTo>
                      <a:pt x="2084" y="120"/>
                      <a:pt x="2273" y="235"/>
                      <a:pt x="2417" y="364"/>
                    </a:cubicBezTo>
                    <a:cubicBezTo>
                      <a:pt x="2561" y="493"/>
                      <a:pt x="2685" y="746"/>
                      <a:pt x="2755" y="846"/>
                    </a:cubicBezTo>
                  </a:path>
                </a:pathLst>
              </a:custGeom>
              <a:noFill/>
              <a:ln w="25400">
                <a:solidFill>
                  <a:schemeClr val="tx1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50" name="AutoShape 8"/>
              <p:cNvSpPr>
                <a:spLocks noChangeArrowheads="1"/>
              </p:cNvSpPr>
              <p:nvPr/>
            </p:nvSpPr>
            <p:spPr bwMode="auto">
              <a:xfrm>
                <a:off x="2699" y="1298"/>
                <a:ext cx="2087" cy="545"/>
              </a:xfrm>
              <a:prstGeom prst="wedgeEllipseCallout">
                <a:avLst>
                  <a:gd name="adj1" fmla="val -43481"/>
                  <a:gd name="adj2" fmla="val 75690"/>
                </a:avLst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ru-RU"/>
                  <a:t>1. Информационное обеспечение</a:t>
                </a:r>
              </a:p>
            </p:txBody>
          </p:sp>
          <p:sp>
            <p:nvSpPr>
              <p:cNvPr id="18451" name="AutoShape 9"/>
              <p:cNvSpPr>
                <a:spLocks noChangeArrowheads="1"/>
              </p:cNvSpPr>
              <p:nvPr/>
            </p:nvSpPr>
            <p:spPr bwMode="auto">
              <a:xfrm>
                <a:off x="1791" y="3022"/>
                <a:ext cx="1724" cy="635"/>
              </a:xfrm>
              <a:prstGeom prst="wedgeEllipseCallout">
                <a:avLst>
                  <a:gd name="adj1" fmla="val 28481"/>
                  <a:gd name="adj2" fmla="val -90315"/>
                </a:avLst>
              </a:prstGeom>
              <a:gradFill rotWithShape="1">
                <a:gsLst>
                  <a:gs pos="0">
                    <a:schemeClr val="bg1"/>
                  </a:gs>
                  <a:gs pos="100000">
                    <a:srgbClr val="33CCCC">
                      <a:alpha val="99001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ru-RU"/>
                  <a:t>2. Принятие решений</a:t>
                </a:r>
              </a:p>
            </p:txBody>
          </p:sp>
          <p:sp>
            <p:nvSpPr>
              <p:cNvPr id="18452" name="AutoShape 10"/>
              <p:cNvSpPr>
                <a:spLocks noChangeArrowheads="1"/>
              </p:cNvSpPr>
              <p:nvPr/>
            </p:nvSpPr>
            <p:spPr bwMode="auto">
              <a:xfrm>
                <a:off x="431" y="436"/>
                <a:ext cx="2041" cy="635"/>
              </a:xfrm>
              <a:prstGeom prst="wedgeEllipseCallout">
                <a:avLst>
                  <a:gd name="adj1" fmla="val 34222"/>
                  <a:gd name="adj2" fmla="val 84958"/>
                </a:avLst>
              </a:prstGeom>
              <a:gradFill rotWithShape="1">
                <a:gsLst>
                  <a:gs pos="0">
                    <a:schemeClr val="bg1"/>
                  </a:gs>
                  <a:gs pos="100000">
                    <a:srgbClr val="0000FF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ru-RU"/>
                  <a:t>3. Реализация принятых решений</a:t>
                </a:r>
              </a:p>
            </p:txBody>
          </p:sp>
        </p:grpSp>
        <p:sp>
          <p:nvSpPr>
            <p:cNvPr id="18437" name="Line 11"/>
            <p:cNvSpPr>
              <a:spLocks noChangeShapeType="1"/>
            </p:cNvSpPr>
            <p:nvPr/>
          </p:nvSpPr>
          <p:spPr bwMode="auto">
            <a:xfrm flipH="1">
              <a:off x="3749" y="2523"/>
              <a:ext cx="91" cy="18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38" name="Line 12"/>
            <p:cNvSpPr>
              <a:spLocks noChangeShapeType="1"/>
            </p:cNvSpPr>
            <p:nvPr/>
          </p:nvSpPr>
          <p:spPr bwMode="auto">
            <a:xfrm flipH="1">
              <a:off x="3379" y="2373"/>
              <a:ext cx="45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39" name="Line 13"/>
            <p:cNvSpPr>
              <a:spLocks noChangeShapeType="1"/>
            </p:cNvSpPr>
            <p:nvPr/>
          </p:nvSpPr>
          <p:spPr bwMode="auto">
            <a:xfrm flipH="1">
              <a:off x="3068" y="2170"/>
              <a:ext cx="45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40" name="Line 14"/>
            <p:cNvSpPr>
              <a:spLocks noChangeShapeType="1"/>
            </p:cNvSpPr>
            <p:nvPr/>
          </p:nvSpPr>
          <p:spPr bwMode="auto">
            <a:xfrm flipH="1" flipV="1">
              <a:off x="1701" y="2840"/>
              <a:ext cx="91" cy="9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41" name="Line 15"/>
            <p:cNvSpPr>
              <a:spLocks noChangeShapeType="1"/>
            </p:cNvSpPr>
            <p:nvPr/>
          </p:nvSpPr>
          <p:spPr bwMode="auto">
            <a:xfrm flipH="1" flipV="1">
              <a:off x="2147" y="2492"/>
              <a:ext cx="91" cy="9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42" name="Line 16"/>
            <p:cNvSpPr>
              <a:spLocks noChangeShapeType="1"/>
            </p:cNvSpPr>
            <p:nvPr/>
          </p:nvSpPr>
          <p:spPr bwMode="auto">
            <a:xfrm flipH="1" flipV="1">
              <a:off x="2472" y="2251"/>
              <a:ext cx="90" cy="1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43" name="Line 17"/>
            <p:cNvSpPr>
              <a:spLocks noChangeShapeType="1"/>
            </p:cNvSpPr>
            <p:nvPr/>
          </p:nvSpPr>
          <p:spPr bwMode="auto">
            <a:xfrm flipV="1">
              <a:off x="2646" y="503"/>
              <a:ext cx="9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44" name="Line 18"/>
            <p:cNvSpPr>
              <a:spLocks noChangeShapeType="1"/>
            </p:cNvSpPr>
            <p:nvPr/>
          </p:nvSpPr>
          <p:spPr bwMode="auto">
            <a:xfrm flipV="1">
              <a:off x="2608" y="1085"/>
              <a:ext cx="136" cy="4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45" name="Line 19"/>
            <p:cNvSpPr>
              <a:spLocks noChangeShapeType="1"/>
            </p:cNvSpPr>
            <p:nvPr/>
          </p:nvSpPr>
          <p:spPr bwMode="auto">
            <a:xfrm flipV="1">
              <a:off x="2653" y="1661"/>
              <a:ext cx="91" cy="45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8435" name="Rectangle 20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371600"/>
          </a:xfrm>
        </p:spPr>
        <p:txBody>
          <a:bodyPr/>
          <a:lstStyle/>
          <a:p>
            <a:r>
              <a:rPr lang="ru-RU" i="1" dirty="0" smtClean="0"/>
              <a:t> </a:t>
            </a:r>
            <a:r>
              <a:rPr lang="ru-RU" dirty="0"/>
              <a:t>Управленческий цикл обеспечения качества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9917551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_НМО_НМИЦ_2">
  <a:themeElements>
    <a:clrScheme name="НМО НМИЦ">
      <a:dk1>
        <a:sysClr val="windowText" lastClr="000000"/>
      </a:dk1>
      <a:lt1>
        <a:sysClr val="window" lastClr="FFFFFF"/>
      </a:lt1>
      <a:dk2>
        <a:srgbClr val="004386"/>
      </a:dk2>
      <a:lt2>
        <a:srgbClr val="EEECE1"/>
      </a:lt2>
      <a:accent1>
        <a:srgbClr val="4F81BD"/>
      </a:accent1>
      <a:accent2>
        <a:srgbClr val="FFC000"/>
      </a:accent2>
      <a:accent3>
        <a:srgbClr val="86C440"/>
      </a:accent3>
      <a:accent4>
        <a:srgbClr val="5CBCAC"/>
      </a:accent4>
      <a:accent5>
        <a:srgbClr val="7A8A9E"/>
      </a:accent5>
      <a:accent6>
        <a:srgbClr val="00B0F0"/>
      </a:accent6>
      <a:hlink>
        <a:srgbClr val="0000FF"/>
      </a:hlink>
      <a:folHlink>
        <a:srgbClr val="800080"/>
      </a:folHlink>
    </a:clrScheme>
    <a:fontScheme name="НМО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Тема_НМО_НМИЦ_1</Template>
  <TotalTime>507</TotalTime>
  <Words>2845</Words>
  <Application>Microsoft Office PowerPoint</Application>
  <PresentationFormat>Экран (4:3)</PresentationFormat>
  <Paragraphs>277</Paragraphs>
  <Slides>50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50</vt:i4>
      </vt:variant>
    </vt:vector>
  </HeadingPairs>
  <TitlesOfParts>
    <vt:vector size="55" baseType="lpstr">
      <vt:lpstr>Arial</vt:lpstr>
      <vt:lpstr>Tahoma</vt:lpstr>
      <vt:lpstr>Times New Roman</vt:lpstr>
      <vt:lpstr>Wingdings</vt:lpstr>
      <vt:lpstr>Тема_НМО_НМИЦ_2</vt:lpstr>
      <vt:lpstr>ПРИНЦИПЫ УПРАВЛЕНИЯ КАЧЕСТВОМ МЕДИЦИНСКОЙ ПОМОЩИ</vt:lpstr>
      <vt:lpstr>Структура учебного содержания</vt:lpstr>
      <vt:lpstr>Основные определения</vt:lpstr>
      <vt:lpstr>Определения и политика в области качества</vt:lpstr>
      <vt:lpstr>Качество (quality) - определения</vt:lpstr>
      <vt:lpstr>Политика в области качества и ее результаты для качества жизни (quality of life outcome/endpoint)</vt:lpstr>
      <vt:lpstr>Управление качеством</vt:lpstr>
      <vt:lpstr>Система качества  (quality system)   и управление качеством </vt:lpstr>
      <vt:lpstr> Управленческий цикл обеспечения качества</vt:lpstr>
      <vt:lpstr>                                                                продолжение</vt:lpstr>
      <vt:lpstr>      Основные функции управления  и правила SMART целевого         управления</vt:lpstr>
      <vt:lpstr>Качество медицинской помощи  (quality of medical care)</vt:lpstr>
      <vt:lpstr>Виды экспертизы качества:</vt:lpstr>
      <vt:lpstr>продолжение</vt:lpstr>
      <vt:lpstr> продолжение</vt:lpstr>
      <vt:lpstr>Менеджмент качества</vt:lpstr>
      <vt:lpstr>Системы менеджмента качества</vt:lpstr>
      <vt:lpstr>Системы менеджмента качества на основе стандартов</vt:lpstr>
      <vt:lpstr>Восемь принципов менеджмента качества</vt:lpstr>
      <vt:lpstr>Принципы управления КМП</vt:lpstr>
      <vt:lpstr>Стандартизация управления КМП</vt:lpstr>
      <vt:lpstr>Ответственность руководителя МО</vt:lpstr>
      <vt:lpstr>Внедрение системы менеджмента качества</vt:lpstr>
      <vt:lpstr>Подготовка к внедрению СМК</vt:lpstr>
      <vt:lpstr>                                  продолжение</vt:lpstr>
      <vt:lpstr>Первоочередные мероприятия</vt:lpstr>
      <vt:lpstr>  Основные пути повышения уровня качества МСО</vt:lpstr>
      <vt:lpstr>Основные пути повышения уровня качества МСО </vt:lpstr>
      <vt:lpstr>продолжение</vt:lpstr>
      <vt:lpstr>Выводы</vt:lpstr>
      <vt:lpstr>Проблемные вопросы</vt:lpstr>
      <vt:lpstr>продолжение</vt:lpstr>
      <vt:lpstr>  ИСТОРИЧЕСКИЙ АСПЕКТ разработки стандартов</vt:lpstr>
      <vt:lpstr>История вопроса разработки стандартов</vt:lpstr>
      <vt:lpstr>продолжение</vt:lpstr>
      <vt:lpstr>продолжение</vt:lpstr>
      <vt:lpstr>Роль профилактики</vt:lpstr>
      <vt:lpstr>Исследование Фонда «Общественное мнение»  об отношении населения к диспансеризации </vt:lpstr>
      <vt:lpstr>Проблемы дополнительной диспансеризации</vt:lpstr>
      <vt:lpstr>Предложения по совершенствованию системы управления КМП</vt:lpstr>
      <vt:lpstr>Как исправить ситуацию?</vt:lpstr>
      <vt:lpstr>Состав медико-санитарного обслуживания</vt:lpstr>
      <vt:lpstr> Из резолюции 5 Всероссийской научно-практической конференции  «Медицина и качество - 2009» Москва</vt:lpstr>
      <vt:lpstr>продолжение</vt:lpstr>
      <vt:lpstr>продолжение</vt:lpstr>
      <vt:lpstr>продолжение</vt:lpstr>
      <vt:lpstr>продолжение</vt:lpstr>
      <vt:lpstr>Основные направления повышения качества медицинской помощи</vt:lpstr>
      <vt:lpstr>О программе развития  СЗ</vt:lpstr>
      <vt:lpstr>СПАСИБО ЗА ВНИМАНИЕ!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ИОМ НМИЦ 1с</dc:title>
  <dc:creator>Masha</dc:creator>
  <cp:lastModifiedBy>user1</cp:lastModifiedBy>
  <cp:revision>43</cp:revision>
  <dcterms:created xsi:type="dcterms:W3CDTF">2018-09-16T13:16:15Z</dcterms:created>
  <dcterms:modified xsi:type="dcterms:W3CDTF">2019-12-19T04:21:25Z</dcterms:modified>
</cp:coreProperties>
</file>