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1"/>
  </p:notesMasterIdLst>
  <p:sldIdLst>
    <p:sldId id="256" r:id="rId2"/>
    <p:sldId id="313" r:id="rId3"/>
    <p:sldId id="314" r:id="rId4"/>
    <p:sldId id="326" r:id="rId5"/>
    <p:sldId id="264" r:id="rId6"/>
    <p:sldId id="267" r:id="rId7"/>
    <p:sldId id="268" r:id="rId8"/>
    <p:sldId id="319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320" r:id="rId18"/>
    <p:sldId id="279" r:id="rId19"/>
    <p:sldId id="280" r:id="rId20"/>
    <p:sldId id="281" r:id="rId21"/>
    <p:sldId id="282" r:id="rId22"/>
    <p:sldId id="283" r:id="rId23"/>
    <p:sldId id="321" r:id="rId24"/>
    <p:sldId id="284" r:id="rId25"/>
    <p:sldId id="285" r:id="rId26"/>
    <p:sldId id="286" r:id="rId27"/>
    <p:sldId id="322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323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257" r:id="rId47"/>
    <p:sldId id="306" r:id="rId48"/>
    <p:sldId id="307" r:id="rId49"/>
    <p:sldId id="328" r:id="rId50"/>
    <p:sldId id="324" r:id="rId51"/>
    <p:sldId id="309" r:id="rId52"/>
    <p:sldId id="311" r:id="rId53"/>
    <p:sldId id="312" r:id="rId54"/>
    <p:sldId id="315" r:id="rId55"/>
    <p:sldId id="325" r:id="rId56"/>
    <p:sldId id="316" r:id="rId57"/>
    <p:sldId id="317" r:id="rId58"/>
    <p:sldId id="318" r:id="rId59"/>
    <p:sldId id="327" r:id="rId6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90A6D9E-91CA-4BCE-9A9A-BC655C1404F5}">
          <p14:sldIdLst>
            <p14:sldId id="256"/>
            <p14:sldId id="313"/>
            <p14:sldId id="314"/>
            <p14:sldId id="326"/>
            <p14:sldId id="264"/>
          </p14:sldIdLst>
        </p14:section>
        <p14:section name="Раздел без заголовка" id="{8B7A5AF9-D8E7-4DF6-96D2-19749BC8A4AD}">
          <p14:sldIdLst>
            <p14:sldId id="267"/>
            <p14:sldId id="268"/>
            <p14:sldId id="319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320"/>
            <p14:sldId id="279"/>
            <p14:sldId id="280"/>
            <p14:sldId id="281"/>
            <p14:sldId id="282"/>
            <p14:sldId id="283"/>
            <p14:sldId id="321"/>
            <p14:sldId id="284"/>
            <p14:sldId id="285"/>
            <p14:sldId id="286"/>
            <p14:sldId id="322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323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257"/>
            <p14:sldId id="306"/>
            <p14:sldId id="307"/>
            <p14:sldId id="328"/>
            <p14:sldId id="324"/>
            <p14:sldId id="309"/>
            <p14:sldId id="311"/>
            <p14:sldId id="312"/>
            <p14:sldId id="315"/>
            <p14:sldId id="325"/>
            <p14:sldId id="316"/>
            <p14:sldId id="317"/>
            <p14:sldId id="318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2" autoAdjust="0"/>
    <p:restoredTop sz="94686" autoAdjust="0"/>
  </p:normalViewPr>
  <p:slideViewPr>
    <p:cSldViewPr>
      <p:cViewPr varScale="1">
        <p:scale>
          <a:sx n="98" d="100"/>
          <a:sy n="98" d="100"/>
        </p:scale>
        <p:origin x="10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D9F6C-4358-4AD2-AC50-35DFF8677364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8FA30-8541-4502-941D-8D3F7331B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73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8FA30-8541-4502-941D-8D3F7331B6A4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210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8FA30-8541-4502-941D-8D3F7331B6A4}" type="slidenum">
              <a:rPr lang="ru-RU" smtClean="0"/>
              <a:t>57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24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73606" y="1079025"/>
            <a:ext cx="7576850" cy="45719"/>
          </a:xfrm>
          <a:prstGeom prst="rect">
            <a:avLst/>
          </a:prstGeom>
          <a:solidFill>
            <a:srgbClr val="0F4C8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619672" y="2276872"/>
            <a:ext cx="6624736" cy="3816424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НАЗВАНИЕ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ТЕМЫ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651571" y="332656"/>
            <a:ext cx="5190301" cy="738664"/>
            <a:chOff x="2731691" y="639489"/>
            <a:chExt cx="5190301" cy="738664"/>
          </a:xfrm>
        </p:grpSpPr>
        <p:sp>
          <p:nvSpPr>
            <p:cNvPr id="12" name="Прямоугольник 11"/>
            <p:cNvSpPr/>
            <p:nvPr userDrawn="1"/>
          </p:nvSpPr>
          <p:spPr>
            <a:xfrm>
              <a:off x="3349992" y="639489"/>
              <a:ext cx="4572000" cy="7386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МИНИСТЕРСТВО </a:t>
              </a:r>
            </a:p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ЗДРАВООХРАНЕНИЯ</a:t>
              </a:r>
            </a:p>
            <a:p>
              <a:r>
                <a:rPr lang="ru-RU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РОССИЙСКОЙ ФЕДЕРАЦИИ</a:t>
              </a:r>
              <a:endParaRPr lang="ru-RU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3" name="Picture 4" descr="F:\MZ\НМФО\знак\unnamed (1)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1691" y="665984"/>
              <a:ext cx="648072" cy="648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1573606" y="1079025"/>
            <a:ext cx="7576850" cy="45719"/>
          </a:xfrm>
          <a:prstGeom prst="rect">
            <a:avLst/>
          </a:prstGeom>
          <a:solidFill>
            <a:srgbClr val="0F4C8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1651571" y="332656"/>
            <a:ext cx="5190301" cy="738664"/>
            <a:chOff x="2731691" y="639489"/>
            <a:chExt cx="5190301" cy="738664"/>
          </a:xfrm>
        </p:grpSpPr>
        <p:sp>
          <p:nvSpPr>
            <p:cNvPr id="10" name="Прямоугольник 9"/>
            <p:cNvSpPr/>
            <p:nvPr userDrawn="1"/>
          </p:nvSpPr>
          <p:spPr>
            <a:xfrm>
              <a:off x="3349992" y="639489"/>
              <a:ext cx="4572000" cy="7386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МИНИСТЕРСТВО </a:t>
              </a:r>
            </a:p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ЗДРАВООХРАНЕНИЯ</a:t>
              </a:r>
            </a:p>
            <a:p>
              <a:r>
                <a:rPr lang="ru-RU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РОССИЙСКОЙ ФЕДЕРАЦИИ</a:t>
              </a:r>
              <a:endParaRPr lang="ru-RU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4" name="Picture 4" descr="F:\MZ\НМФО\знак\unnamed (1)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1691" y="665984"/>
              <a:ext cx="648072" cy="648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033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70414" y="2060848"/>
            <a:ext cx="6862026" cy="2296038"/>
          </a:xfrm>
        </p:spPr>
        <p:txBody>
          <a:bodyPr anchor="ctr" anchorCtr="0">
            <a:normAutofit/>
          </a:bodyPr>
          <a:lstStyle>
            <a:lvl1pPr algn="l">
              <a:defRPr sz="4000" b="1" cap="all" baseline="0">
                <a:solidFill>
                  <a:schemeClr val="tx2"/>
                </a:solidFill>
              </a:defRPr>
            </a:lvl1pPr>
          </a:lstStyle>
          <a:p>
            <a:r>
              <a:rPr lang="ru-RU" dirty="0" smtClean="0"/>
              <a:t>ЗАГОЛОВОК РАЗДЕЛА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596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70414" y="1961406"/>
            <a:ext cx="6790018" cy="2331690"/>
          </a:xfrm>
        </p:spPr>
        <p:txBody>
          <a:bodyPr anchor="ctr" anchorCtr="0">
            <a:normAutofit/>
          </a:bodyPr>
          <a:lstStyle>
            <a:lvl1pPr algn="l">
              <a:defRPr sz="3200" b="1" cap="none" baseline="0">
                <a:solidFill>
                  <a:schemeClr val="tx2"/>
                </a:solidFill>
              </a:defRPr>
            </a:lvl1pPr>
          </a:lstStyle>
          <a:p>
            <a:r>
              <a:rPr lang="ru-RU" dirty="0" smtClean="0"/>
              <a:t>Заголовок подраздела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8774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РУКТУРА УЧЕБНОГО СОДЕ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2000" y="116632"/>
            <a:ext cx="7920000" cy="1143000"/>
          </a:xfrm>
        </p:spPr>
        <p:txBody>
          <a:bodyPr/>
          <a:lstStyle>
            <a:lvl1pPr algn="ctr">
              <a:defRPr b="0" cap="all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1556792"/>
            <a:ext cx="7920000" cy="4824536"/>
          </a:xfrm>
        </p:spPr>
        <p:txBody>
          <a:bodyPr wrap="none">
            <a:noAutofit/>
          </a:bodyPr>
          <a:lstStyle>
            <a:lvl1pPr marL="432000" indent="-432000" algn="just">
              <a:spcBef>
                <a:spcPts val="600"/>
              </a:spcBef>
              <a:spcAft>
                <a:spcPts val="1200"/>
              </a:spcAft>
              <a:buClrTx/>
              <a:buFont typeface="+mj-lt"/>
              <a:buAutoNum type="arabicPeriod"/>
              <a:defRPr sz="1800" b="0">
                <a:solidFill>
                  <a:schemeClr val="tx1"/>
                </a:solidFill>
              </a:defRPr>
            </a:lvl1pPr>
            <a:lvl2pPr marL="790575" indent="-358775" algn="just">
              <a:spcBef>
                <a:spcPts val="200"/>
              </a:spcBef>
              <a:spcAft>
                <a:spcPts val="1200"/>
              </a:spcAft>
              <a:buClrTx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2pPr>
            <a:lvl3pPr marL="1152000" indent="-358775" algn="just">
              <a:spcBef>
                <a:spcPts val="50"/>
              </a:spcBef>
              <a:spcAft>
                <a:spcPts val="1200"/>
              </a:spcAft>
              <a:buClrTx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3pPr>
            <a:lvl4pPr marL="1481138" indent="-457200">
              <a:buClr>
                <a:schemeClr val="accent1"/>
              </a:buClr>
              <a:buFont typeface="+mj-lt"/>
              <a:buAutoNum type="arabicPeriod"/>
              <a:defRPr sz="2000"/>
            </a:lvl4pPr>
            <a:lvl5pPr marL="1752600" indent="-457200">
              <a:buClr>
                <a:schemeClr val="accent1"/>
              </a:buClr>
              <a:buFont typeface="+mj-lt"/>
              <a:buAutoNum type="arabicPeriod"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66205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00" y="116632"/>
            <a:ext cx="7920000" cy="1143000"/>
          </a:xfrm>
        </p:spPr>
        <p:txBody>
          <a:bodyPr>
            <a:normAutofit/>
          </a:bodyPr>
          <a:lstStyle>
            <a:lvl1pPr algn="ctr"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1484784"/>
            <a:ext cx="7920000" cy="4641379"/>
          </a:xfrm>
        </p:spPr>
        <p:txBody>
          <a:bodyPr>
            <a:normAutofit/>
          </a:bodyPr>
          <a:lstStyle>
            <a:lvl1pPr algn="just">
              <a:spcBef>
                <a:spcPts val="0"/>
              </a:spcBef>
              <a:spcAft>
                <a:spcPts val="1200"/>
              </a:spcAft>
              <a:defRPr sz="1800" b="0"/>
            </a:lvl1pPr>
            <a:lvl2pPr algn="just">
              <a:spcBef>
                <a:spcPts val="0"/>
              </a:spcBef>
              <a:spcAft>
                <a:spcPts val="1200"/>
              </a:spcAft>
              <a:buClrTx/>
              <a:defRPr sz="1800" b="0"/>
            </a:lvl2pPr>
            <a:lvl3pPr marL="990600" indent="-228600" algn="just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§"/>
              <a:defRPr sz="1800" b="0"/>
            </a:lvl3pPr>
            <a:lvl4pPr marL="1252538" indent="-228600" algn="just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Ø"/>
              <a:defRPr sz="1800" b="0"/>
            </a:lvl4pPr>
            <a:lvl5pPr marL="1524000" indent="-228600" algn="just">
              <a:spcBef>
                <a:spcPts val="0"/>
              </a:spcBef>
              <a:spcAft>
                <a:spcPts val="1200"/>
              </a:spcAft>
              <a:buClrTx/>
              <a:defRPr sz="1800" b="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805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1800" b="0"/>
            </a:lvl1pPr>
            <a:lvl2pPr>
              <a:spcBef>
                <a:spcPts val="0"/>
              </a:spcBef>
              <a:spcAft>
                <a:spcPts val="1200"/>
              </a:spcAft>
              <a:buClrTx/>
              <a:defRPr sz="1800"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buClrTx/>
              <a:defRPr sz="1800">
                <a:solidFill>
                  <a:schemeClr val="tx1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800" b="0"/>
            </a:lvl1pPr>
            <a:lvl2pPr>
              <a:spcBef>
                <a:spcPts val="0"/>
              </a:spcBef>
              <a:spcAft>
                <a:spcPts val="1200"/>
              </a:spcAft>
              <a:buClrTx/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buClrTx/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94636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357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C3FC0-7ED6-4A99-A822-AC754DED77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77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B8E0F-E15E-4FE9-B5F9-A9FB15B248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32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8229600" cy="464137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-36511" y="6688723"/>
            <a:ext cx="9177336" cy="196661"/>
            <a:chOff x="-36511" y="6669360"/>
            <a:chExt cx="9177336" cy="196661"/>
          </a:xfrm>
        </p:grpSpPr>
        <p:sp>
          <p:nvSpPr>
            <p:cNvPr id="5" name="Прямоугольник 4"/>
            <p:cNvSpPr/>
            <p:nvPr userDrawn="1"/>
          </p:nvSpPr>
          <p:spPr>
            <a:xfrm>
              <a:off x="-36511" y="6669360"/>
              <a:ext cx="9177336" cy="196661"/>
            </a:xfrm>
            <a:prstGeom prst="rect">
              <a:avLst/>
            </a:prstGeom>
            <a:solidFill>
              <a:srgbClr val="0F4C8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1753055" y="6669360"/>
              <a:ext cx="6065812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100" kern="1200" spc="170" baseline="0" dirty="0" smtClean="0">
                  <a:solidFill>
                    <a:schemeClr val="bg1"/>
                  </a:solidFill>
                  <a:effectLst/>
                  <a:latin typeface="Arial" pitchFamily="34" charset="0"/>
                  <a:ea typeface="+mn-ea"/>
                  <a:cs typeface="Arial" pitchFamily="34" charset="0"/>
                </a:rPr>
                <a:t>НЕПРЕРЫВНОЕ ОБРАЗОВАНИЕ СПЕЦИАЛИСТОВ ЗДРАВООХРАНЕНИЯ</a:t>
              </a:r>
              <a:endParaRPr lang="ru-RU" sz="1100" kern="1200" spc="170" baseline="0" dirty="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pic>
          <p:nvPicPr>
            <p:cNvPr id="1026" name="Picture 2" descr="C:\Users\zakharova_mm\Desktop\Н О С З\белая стрелка.png"/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8366" y="6684149"/>
              <a:ext cx="342900" cy="13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zakharova_mm\Desktop\Н О С З\белая стрелка.png"/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2774" y="6684149"/>
              <a:ext cx="342900" cy="13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0678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0" r:id="rId8"/>
    <p:sldLayoutId id="2147483671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0" kern="1200">
          <a:solidFill>
            <a:srgbClr val="0F4C8B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1080000" rtl="0" eaLnBrk="1" latinLnBrk="0" hangingPunct="1">
        <a:spcBef>
          <a:spcPct val="20000"/>
        </a:spcBef>
        <a:buClrTx/>
        <a:buFont typeface="Wingdings" pitchFamily="2" charset="2"/>
        <a:buChar char="q"/>
        <a:tabLst>
          <a:tab pos="54000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mailto:zhilina.ngiuv@yandex.ru" TargetMode="External"/><Relationship Id="rId2" Type="http://schemas.openxmlformats.org/officeDocument/2006/relationships/hyperlink" Target="mailto:g79039417535@yandex.ru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709" y="1119840"/>
            <a:ext cx="7495291" cy="939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36912"/>
            <a:ext cx="6624736" cy="3456384"/>
          </a:xfrm>
        </p:spPr>
        <p:txBody>
          <a:bodyPr>
            <a:normAutofit fontScale="90000"/>
          </a:bodyPr>
          <a:lstStyle/>
          <a:p>
            <a:r>
              <a:rPr lang="ru-RU" smtClean="0"/>
              <a:t>СИСТЕМНОСТЬ КЛИНИЧЕСКОГО МЫШЛЕНИЯ И КАЧЕСТВО </a:t>
            </a:r>
            <a:r>
              <a:rPr lang="ru-RU" dirty="0" smtClean="0"/>
              <a:t>МЕДИЦИНСКОЙ ПОМОЩИ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01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15888"/>
            <a:ext cx="7848872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100" b="1" dirty="0" smtClean="0"/>
              <a:t>Причины неудовлетворенности населения </a:t>
            </a:r>
            <a:r>
              <a:rPr lang="ru-RU" sz="2400" b="1" dirty="0" smtClean="0"/>
              <a:t>существующей организацией медицинской помощи</a:t>
            </a:r>
            <a:r>
              <a:rPr lang="ru-RU" sz="2400" dirty="0" smtClean="0"/>
              <a:t> </a:t>
            </a:r>
            <a:r>
              <a:rPr lang="ru-RU" sz="1800" dirty="0" smtClean="0"/>
              <a:t>(результаты социологических исследований) по данным Ю.М. Комарова</a:t>
            </a:r>
          </a:p>
        </p:txBody>
      </p:sp>
      <p:graphicFrame>
        <p:nvGraphicFramePr>
          <p:cNvPr id="109571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898622"/>
              </p:ext>
            </p:extLst>
          </p:nvPr>
        </p:nvGraphicFramePr>
        <p:xfrm>
          <a:off x="1259631" y="1722438"/>
          <a:ext cx="7704981" cy="4770792"/>
        </p:xfrm>
        <a:graphic>
          <a:graphicData uri="http://schemas.openxmlformats.org/drawingml/2006/table">
            <a:tbl>
              <a:tblPr/>
              <a:tblGrid>
                <a:gridCol w="3248192"/>
                <a:gridCol w="1082263"/>
                <a:gridCol w="1082262"/>
                <a:gridCol w="1273168"/>
                <a:gridCol w="1019096"/>
              </a:tblGrid>
              <a:tr h="604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Причины неудовлетворённости в %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Вся выборка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рабочие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служащие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пенсио-неры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Плохое обеспечение лекарствами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1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Плохая материальная база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Отсутствие выбора врача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Очереди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Низкая культура обслуживания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3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Низкая квалификация врачей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6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Недоступность узких специалистов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19" name="Text Box 59"/>
          <p:cNvSpPr txBox="1">
            <a:spLocks noChangeArrowheads="1"/>
          </p:cNvSpPr>
          <p:nvPr/>
        </p:nvSpPr>
        <p:spPr bwMode="auto">
          <a:xfrm>
            <a:off x="1043608" y="1258888"/>
            <a:ext cx="2332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dirty="0">
                <a:latin typeface="Arial" panose="020B0604020202020204" pitchFamily="34" charset="0"/>
              </a:rPr>
              <a:t>В стационаре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393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title"/>
          </p:nvPr>
        </p:nvSpPr>
        <p:spPr>
          <a:xfrm>
            <a:off x="770734" y="188913"/>
            <a:ext cx="8243962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400" b="1" dirty="0" smtClean="0"/>
              <a:t>Недостатки лечения больных гипертонической болезнью</a:t>
            </a: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000" dirty="0" smtClean="0"/>
              <a:t>(результаты социологического исследования на 100 больных)</a:t>
            </a:r>
            <a:br>
              <a:rPr lang="ru-RU" sz="2000" dirty="0" smtClean="0"/>
            </a:br>
            <a:r>
              <a:rPr lang="ru-RU" sz="2000" dirty="0" smtClean="0"/>
              <a:t>по данным Ю.М. Комарова</a:t>
            </a:r>
          </a:p>
        </p:txBody>
      </p:sp>
      <p:graphicFrame>
        <p:nvGraphicFramePr>
          <p:cNvPr id="44082" name="Group 50"/>
          <p:cNvGraphicFramePr>
            <a:graphicFrameLocks noGrp="1"/>
          </p:cNvGraphicFramePr>
          <p:nvPr>
            <p:ph idx="1"/>
          </p:nvPr>
        </p:nvGraphicFramePr>
        <p:xfrm>
          <a:off x="1187624" y="1628800"/>
          <a:ext cx="7416825" cy="4536037"/>
        </p:xfrm>
        <a:graphic>
          <a:graphicData uri="http://schemas.openxmlformats.org/drawingml/2006/table">
            <a:tbl>
              <a:tblPr/>
              <a:tblGrid>
                <a:gridCol w="3968740"/>
                <a:gridCol w="910787"/>
                <a:gridCol w="1300921"/>
                <a:gridCol w="1236377"/>
              </a:tblGrid>
              <a:tr h="365813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Недостатки лечения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Всего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Из них: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43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состояли на Д.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не состояли на Д.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4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Назначение малоэффективных препаратов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76,5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80,0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75,0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61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Назначение эффективных препаратов в малоэффективных дозах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72,4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86,7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66,2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Назначение нерационального сочетания медикаментов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51,0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73,3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41,2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9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Отсутствие комбинированного лечения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30,6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16,7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36,8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5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Несистематическое лечение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73,5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53,3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82,4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07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-17463"/>
            <a:ext cx="7776864" cy="1143001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dirty="0" smtClean="0"/>
              <a:t>Экспертиза лечебно-диагностических навыков </a:t>
            </a:r>
            <a:br>
              <a:rPr lang="ru-RU" sz="2400" b="1" dirty="0" smtClean="0"/>
            </a:br>
            <a:r>
              <a:rPr lang="ru-RU" sz="2400" b="1" dirty="0" smtClean="0"/>
              <a:t>акушеров-гинекологов </a:t>
            </a:r>
            <a:br>
              <a:rPr lang="ru-RU" sz="2400" b="1" dirty="0" smtClean="0"/>
            </a:br>
            <a:r>
              <a:rPr lang="ru-RU" sz="1800" dirty="0" smtClean="0"/>
              <a:t>(на 100 врачей исследуемой группы) Калуга, Челябинск, Тверь</a:t>
            </a:r>
          </a:p>
        </p:txBody>
      </p:sp>
      <p:graphicFrame>
        <p:nvGraphicFramePr>
          <p:cNvPr id="111619" name="Group 3"/>
          <p:cNvGraphicFramePr>
            <a:graphicFrameLocks noGrp="1"/>
          </p:cNvGraphicFramePr>
          <p:nvPr>
            <p:ph idx="1"/>
          </p:nvPr>
        </p:nvGraphicFramePr>
        <p:xfrm>
          <a:off x="1259632" y="1270000"/>
          <a:ext cx="7776418" cy="5245100"/>
        </p:xfrm>
        <a:graphic>
          <a:graphicData uri="http://schemas.openxmlformats.org/drawingml/2006/table">
            <a:tbl>
              <a:tblPr/>
              <a:tblGrid>
                <a:gridCol w="4216645"/>
                <a:gridCol w="1623587"/>
                <a:gridCol w="1936186"/>
              </a:tblGrid>
              <a:tr h="579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Методы исследования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 владеют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Владеют, но не применяют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Колькоскопия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Диастермокоагуляция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80,4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Электоионизация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33,1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68,9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Криотерапия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70,3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79,7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4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Лазерная терапия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75,0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91,9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Вакуум-аспирация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76,7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Гистероскопия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84,3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89,3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Гистеросальпингография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26,4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66,2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УЗ-исследование шейки матки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28,4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Наложение шипцов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36,5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75,7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Плодоразрушающие операции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40,0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67,6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60648"/>
            <a:ext cx="8147248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Уровень качества клинической диагностики умерших в АПУ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/>
              </a:rPr>
              <a:t>В Кемеровской области </a:t>
            </a:r>
            <a:endParaRPr lang="ru-RU" sz="2800" b="1" dirty="0" smtClean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1125538"/>
            <a:ext cx="7283152" cy="57324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endParaRPr lang="ru-RU" dirty="0" smtClean="0"/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arenR"/>
              <a:defRPr/>
            </a:pPr>
            <a:r>
              <a:rPr lang="ru-RU" sz="2400" dirty="0" smtClean="0"/>
              <a:t>Расхождение диагнозов по основному заболеванию: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 - отдельные состояния, возникшие в перинатальном периоде        - 33,3%;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- болезни мочеполовой системы  - 25,0%;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- болезни органов дыхания          - 10,2%;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2) Нераспознанные при жизни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     смертельные осложнения: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- болезни мочеполовой системы    - 12,5%;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- болезни нервной системы           - 7,8%;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- новообразования                   - 4,4%.</a:t>
            </a:r>
          </a:p>
        </p:txBody>
      </p:sp>
    </p:spTree>
    <p:extLst>
      <p:ext uri="{BB962C8B-B14F-4D97-AF65-F5344CB8AC3E}">
        <p14:creationId xmlns:p14="http://schemas.microsoft.com/office/powerpoint/2010/main" val="138296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04664"/>
            <a:ext cx="7499176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Ведущие причины расхождений прижизненного и посмертного диагнозов</a:t>
            </a:r>
          </a:p>
        </p:txBody>
      </p:sp>
      <p:graphicFrame>
        <p:nvGraphicFramePr>
          <p:cNvPr id="52246" name="Group 2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4709239"/>
              </p:ext>
            </p:extLst>
          </p:nvPr>
        </p:nvGraphicFramePr>
        <p:xfrm>
          <a:off x="1410777" y="2276872"/>
          <a:ext cx="7139136" cy="3365210"/>
        </p:xfrm>
        <a:graphic>
          <a:graphicData uri="http://schemas.openxmlformats.org/drawingml/2006/table">
            <a:tbl>
              <a:tblPr/>
              <a:tblGrid>
                <a:gridCol w="4601383"/>
                <a:gridCol w="1279040"/>
                <a:gridCol w="1258713"/>
              </a:tblGrid>
              <a:tr h="1224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Причины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АПУ, %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ЛПУ,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85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объективные трудности   диагностики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56,2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41,0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07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недостаточность обследования больных 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41,4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20,8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931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277813"/>
            <a:ext cx="7859216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Из числа нераспознанных при жизни основных заболеваний в ЛПУ:</a:t>
            </a:r>
          </a:p>
        </p:txBody>
      </p:sp>
      <p:graphicFrame>
        <p:nvGraphicFramePr>
          <p:cNvPr id="142353" name="Group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0930795"/>
              </p:ext>
            </p:extLst>
          </p:nvPr>
        </p:nvGraphicFramePr>
        <p:xfrm>
          <a:off x="1259632" y="1844824"/>
          <a:ext cx="7366273" cy="3862388"/>
        </p:xfrm>
        <a:graphic>
          <a:graphicData uri="http://schemas.openxmlformats.org/drawingml/2006/table">
            <a:tbl>
              <a:tblPr/>
              <a:tblGrid>
                <a:gridCol w="5904656"/>
                <a:gridCol w="1461617"/>
              </a:tblGrid>
              <a:tr h="1368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    беременность, роды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и послеродовый   период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47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 травмы и отравления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20,8%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461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 болезни мочеполовой системы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17,74%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47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34268"/>
            <a:ext cx="8147248" cy="1278508"/>
          </a:xfrm>
        </p:spPr>
        <p:txBody>
          <a:bodyPr/>
          <a:lstStyle/>
          <a:p>
            <a:r>
              <a:rPr lang="ru-RU" dirty="0" smtClean="0"/>
              <a:t>Мнение академика РАМН  А.А. </a:t>
            </a:r>
            <a:r>
              <a:rPr lang="ru-RU" dirty="0" err="1" smtClean="0"/>
              <a:t>Бунятяна</a:t>
            </a:r>
            <a:endParaRPr lang="ru-RU" dirty="0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1700808"/>
            <a:ext cx="7740352" cy="4509244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dirty="0" smtClean="0"/>
              <a:t>«Среди осложнений общей и региональной анестезии доминирующими (60-87%) являются «человеческий фактор», обусловленный незнанием и недостаточным клиническим опытом, пренебрежением безопасностью, а также связанный с манипуляционными ошибками и усталостью врачей».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dirty="0" smtClean="0"/>
              <a:t>То есть, главной причиной является – недостаточный уровень профессиональной подготовки специалистов.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dirty="0" smtClean="0"/>
              <a:t>«Если в Евросоюзе, США подготовка врачей-специалистов занимает от 3 до 7 лет, то в РФ обучение ведется от 4-6 месяцев до 2 лет».</a:t>
            </a:r>
          </a:p>
          <a:p>
            <a:pPr algn="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(Академик РАМН Армен </a:t>
            </a:r>
            <a:r>
              <a:rPr lang="ru-RU" sz="2000" dirty="0" err="1" smtClean="0"/>
              <a:t>Артавазович</a:t>
            </a:r>
            <a:r>
              <a:rPr lang="ru-RU" sz="2000" dirty="0" smtClean="0"/>
              <a:t> </a:t>
            </a:r>
            <a:r>
              <a:rPr lang="ru-RU" sz="2000" dirty="0" err="1" smtClean="0"/>
              <a:t>Бунятян</a:t>
            </a:r>
            <a:r>
              <a:rPr lang="ru-RU" sz="2000" dirty="0" smtClean="0"/>
              <a:t>,). </a:t>
            </a:r>
          </a:p>
        </p:txBody>
      </p:sp>
    </p:spTree>
    <p:extLst>
      <p:ext uri="{BB962C8B-B14F-4D97-AF65-F5344CB8AC3E}">
        <p14:creationId xmlns:p14="http://schemas.microsoft.com/office/powerpoint/2010/main" val="122901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Разрешение конфликтов</a:t>
            </a:r>
          </a:p>
        </p:txBody>
      </p:sp>
    </p:spTree>
    <p:extLst>
      <p:ext uri="{BB962C8B-B14F-4D97-AF65-F5344CB8AC3E}">
        <p14:creationId xmlns:p14="http://schemas.microsoft.com/office/powerpoint/2010/main" val="17169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60648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effectLst/>
              </a:rPr>
              <a:t>Причины конфликтов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75656" y="1628800"/>
            <a:ext cx="7021339" cy="460816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 smtClean="0">
                <a:effectLst/>
              </a:rPr>
              <a:t>В последнее время растет  число исков по врачебным делам. Ежегодно в стране  возбуждается  от 1,5 до 2 тыс. уголовных дел  в отношении врачей   </a:t>
            </a:r>
            <a:r>
              <a:rPr lang="ru-RU" sz="2000" b="1" i="1" dirty="0" smtClean="0">
                <a:effectLst/>
              </a:rPr>
              <a:t>(член корр. РАМН  Ю. Сергеев, 2013).</a:t>
            </a:r>
          </a:p>
          <a:p>
            <a:pPr>
              <a:lnSpc>
                <a:spcPct val="80000"/>
              </a:lnSpc>
            </a:pPr>
            <a:endParaRPr lang="ru-RU" sz="2000" b="1" i="1" dirty="0" smtClean="0">
              <a:effectLst/>
            </a:endParaRPr>
          </a:p>
          <a:p>
            <a:pPr>
              <a:lnSpc>
                <a:spcPct val="80000"/>
              </a:lnSpc>
            </a:pPr>
            <a:r>
              <a:rPr lang="ru-RU" sz="2000" dirty="0" smtClean="0">
                <a:effectLst/>
              </a:rPr>
              <a:t>Растет число жалоб, причиной жалоб являются: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 smtClean="0">
                <a:effectLst/>
              </a:rPr>
              <a:t>- затянувшийся диагностический процесс;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 smtClean="0">
                <a:effectLst/>
              </a:rPr>
              <a:t>- неправильная диагностика,  неадекватное лечение;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 smtClean="0">
                <a:effectLst/>
              </a:rPr>
              <a:t>- ухудшение здоровья, осложнения, удлинение сроков     выздоровления и др.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 smtClean="0">
                <a:effectLst/>
              </a:rPr>
              <a:t>- недостаточное  информирование  пациента  о возможных рисках и осложнениях;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000" dirty="0" smtClean="0">
                <a:effectLst/>
              </a:rPr>
              <a:t>- не согласованность  целей пациента и  врача, по причине дефицита  времени.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32915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03263"/>
          </a:xfrm>
        </p:spPr>
        <p:txBody>
          <a:bodyPr/>
          <a:lstStyle/>
          <a:p>
            <a:pPr algn="r"/>
            <a:r>
              <a:rPr lang="ru-RU" sz="3200" i="1" dirty="0" smtClean="0">
                <a:effectLst/>
              </a:rPr>
              <a:t>                       </a:t>
            </a:r>
            <a:r>
              <a:rPr lang="ru-RU" sz="3200" b="1" dirty="0" smtClean="0">
                <a:effectLst/>
              </a:rPr>
              <a:t>продолжение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97311" y="836712"/>
            <a:ext cx="7200602" cy="5616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 smtClean="0">
                <a:effectLst/>
              </a:rPr>
              <a:t>Причиной конфликта  является наличие противоречий  в терминологии, используемой  участниками  процесса лечения, в </a:t>
            </a:r>
            <a:r>
              <a:rPr lang="ru-RU" sz="2400" dirty="0" err="1" smtClean="0">
                <a:effectLst/>
              </a:rPr>
              <a:t>т.ч</a:t>
            </a:r>
            <a:r>
              <a:rPr lang="ru-RU" sz="2400" dirty="0" smtClean="0">
                <a:effectLst/>
              </a:rPr>
              <a:t>.  у враче и юристов – разного толкования  «врачебная ошибка».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effectLst/>
              </a:rPr>
              <a:t>Основой качественного  здравоохранения многие считают  применение стандартов, протоколов ведения и лечения  больных.</a:t>
            </a:r>
          </a:p>
          <a:p>
            <a:pPr>
              <a:lnSpc>
                <a:spcPct val="80000"/>
              </a:lnSpc>
            </a:pPr>
            <a:r>
              <a:rPr lang="ru-RU" sz="2400" dirty="0" smtClean="0">
                <a:effectLst/>
              </a:rPr>
              <a:t>При возникновении  конфликта  использовать в юридической практике  механизмы досудебного  разрешения споров, связанных  с оказанием МП – медиация (способ разрешения конфликтов с помощью прямых переговоров  между сторонами с участием  нейтрального посредника). Медиация является  междисциплинарной  областью знаний.      </a:t>
            </a:r>
          </a:p>
        </p:txBody>
      </p:sp>
    </p:spTree>
    <p:extLst>
      <p:ext uri="{BB962C8B-B14F-4D97-AF65-F5344CB8AC3E}">
        <p14:creationId xmlns:p14="http://schemas.microsoft.com/office/powerpoint/2010/main" val="212018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учебного содержания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4000" indent="-324000">
              <a:spcBef>
                <a:spcPts val="0"/>
              </a:spcBef>
            </a:pPr>
            <a:r>
              <a:rPr lang="ru-RU" dirty="0">
                <a:cs typeface="Arial" panose="020B0604020202020204" pitchFamily="34" charset="0"/>
              </a:rPr>
              <a:t>Факторы и условия, </a:t>
            </a:r>
            <a:r>
              <a:rPr lang="ru-RU" dirty="0" smtClean="0">
                <a:cs typeface="Arial" panose="020B0604020202020204" pitchFamily="34" charset="0"/>
              </a:rPr>
              <a:t>влияющие </a:t>
            </a:r>
            <a:r>
              <a:rPr lang="ru-RU" dirty="0">
                <a:cs typeface="Arial" panose="020B0604020202020204" pitchFamily="34" charset="0"/>
              </a:rPr>
              <a:t>на уровень </a:t>
            </a:r>
            <a:r>
              <a:rPr lang="ru-RU" dirty="0" smtClean="0">
                <a:cs typeface="Arial" panose="020B0604020202020204" pitchFamily="34" charset="0"/>
              </a:rPr>
              <a:t>КМП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mtClean="0"/>
              <a:t>	</a:t>
            </a:r>
            <a:r>
              <a:rPr lang="ru-RU" smtClean="0"/>
              <a:t>1.1. </a:t>
            </a:r>
            <a:r>
              <a:rPr lang="ru-RU" dirty="0">
                <a:cs typeface="Arial" panose="020B0604020202020204" pitchFamily="34" charset="0"/>
              </a:rPr>
              <a:t>Составляющие системы </a:t>
            </a:r>
            <a:r>
              <a:rPr lang="ru-RU" dirty="0" smtClean="0">
                <a:cs typeface="Arial" panose="020B0604020202020204" pitchFamily="34" charset="0"/>
              </a:rPr>
              <a:t>КМП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cs typeface="Arial" panose="020B0604020202020204" pitchFamily="34" charset="0"/>
              </a:rPr>
              <a:t>	</a:t>
            </a:r>
            <a:r>
              <a:rPr lang="ru-RU" dirty="0" smtClean="0">
                <a:cs typeface="Arial" panose="020B0604020202020204" pitchFamily="34" charset="0"/>
              </a:rPr>
              <a:t>1.2</a:t>
            </a:r>
            <a:r>
              <a:rPr lang="ru-RU" dirty="0" smtClean="0">
                <a:cs typeface="Arial" panose="020B0604020202020204" pitchFamily="34" charset="0"/>
              </a:rPr>
              <a:t>. </a:t>
            </a:r>
            <a:r>
              <a:rPr lang="ru-RU" dirty="0"/>
              <a:t>Причины неудовлетворенности населения существующей 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ru-RU" dirty="0" smtClean="0"/>
              <a:t>                     организацией </a:t>
            </a:r>
            <a:r>
              <a:rPr lang="ru-RU" dirty="0"/>
              <a:t>медицинской </a:t>
            </a:r>
            <a:r>
              <a:rPr lang="ru-RU" dirty="0" smtClean="0"/>
              <a:t>помощи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2. </a:t>
            </a:r>
            <a:r>
              <a:rPr lang="ru-RU" dirty="0"/>
              <a:t>Разрешение </a:t>
            </a:r>
            <a:r>
              <a:rPr lang="ru-RU" dirty="0" smtClean="0"/>
              <a:t>конфликтов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3. Обучение системному мышлению 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4</a:t>
            </a:r>
            <a:r>
              <a:rPr lang="ru-RU" dirty="0"/>
              <a:t>. Основы клинического </a:t>
            </a:r>
            <a:r>
              <a:rPr lang="ru-RU" dirty="0" smtClean="0"/>
              <a:t>диагноза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5. Системность клинического </a:t>
            </a:r>
            <a:r>
              <a:rPr lang="ru-RU" dirty="0" smtClean="0"/>
              <a:t>мышления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6. Проблемы здравоохранения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7.</a:t>
            </a:r>
            <a:r>
              <a:rPr lang="ru-RU" dirty="0"/>
              <a:t> Компоненты оценки </a:t>
            </a:r>
            <a:r>
              <a:rPr lang="ru-RU" dirty="0" smtClean="0"/>
              <a:t>качества медицинской помощи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8</a:t>
            </a:r>
            <a:r>
              <a:rPr lang="ru-RU" dirty="0"/>
              <a:t>. Концептуальные подходы к управлению качеством МСО</a:t>
            </a:r>
          </a:p>
        </p:txBody>
      </p:sp>
    </p:spTree>
    <p:extLst>
      <p:ext uri="{BB962C8B-B14F-4D97-AF65-F5344CB8AC3E}">
        <p14:creationId xmlns:p14="http://schemas.microsoft.com/office/powerpoint/2010/main" val="340865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6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z="3200" b="1" dirty="0" smtClean="0">
                <a:effectLst/>
              </a:rPr>
              <a:t>Проблема </a:t>
            </a:r>
            <a:r>
              <a:rPr lang="ru-RU" sz="3200" b="1" dirty="0" err="1" smtClean="0">
                <a:effectLst/>
              </a:rPr>
              <a:t>комплаентности</a:t>
            </a:r>
            <a:endParaRPr lang="ru-RU" sz="3200" b="1" dirty="0" smtClean="0">
              <a:effectLst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8488" y="1284287"/>
            <a:ext cx="7510289" cy="5573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2300" dirty="0" smtClean="0">
                <a:effectLst/>
              </a:rPr>
              <a:t>Низкий уровень</a:t>
            </a:r>
            <a:r>
              <a:rPr lang="ru-RU" sz="2300" b="1" dirty="0" smtClean="0">
                <a:effectLst/>
              </a:rPr>
              <a:t> </a:t>
            </a:r>
            <a:r>
              <a:rPr lang="ru-RU" sz="2300" i="1" dirty="0" err="1" smtClean="0">
                <a:effectLst/>
              </a:rPr>
              <a:t>комплаентности</a:t>
            </a:r>
            <a:r>
              <a:rPr lang="ru-RU" sz="2300" i="1" dirty="0" smtClean="0">
                <a:effectLst/>
              </a:rPr>
              <a:t>.</a:t>
            </a:r>
            <a:r>
              <a:rPr lang="ru-RU" sz="2300" b="1" dirty="0" smtClean="0">
                <a:effectLst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 sz="2300" b="1" dirty="0" err="1" smtClean="0">
                <a:effectLst/>
              </a:rPr>
              <a:t>Комплаентность</a:t>
            </a:r>
            <a:r>
              <a:rPr lang="ru-RU" sz="2300" dirty="0" smtClean="0">
                <a:effectLst/>
              </a:rPr>
              <a:t> (от англ. </a:t>
            </a:r>
            <a:r>
              <a:rPr lang="ru-RU" sz="2300" dirty="0" err="1" smtClean="0">
                <a:effectLst/>
              </a:rPr>
              <a:t>patient</a:t>
            </a:r>
            <a:r>
              <a:rPr lang="ru-RU" sz="2300" dirty="0" smtClean="0">
                <a:effectLst/>
              </a:rPr>
              <a:t> </a:t>
            </a:r>
            <a:r>
              <a:rPr lang="ru-RU" sz="2300" dirty="0" err="1" smtClean="0">
                <a:effectLst/>
              </a:rPr>
              <a:t>compliance</a:t>
            </a:r>
            <a:r>
              <a:rPr lang="ru-RU" sz="2300" dirty="0" smtClean="0">
                <a:effectLst/>
              </a:rPr>
              <a:t>), приверженность лечению — степень соответствия между поведением пациента и рекомендациями, полученными от врача.</a:t>
            </a:r>
          </a:p>
          <a:p>
            <a:pPr>
              <a:lnSpc>
                <a:spcPct val="90000"/>
              </a:lnSpc>
            </a:pPr>
            <a:r>
              <a:rPr lang="ru-RU" sz="2300" dirty="0" smtClean="0">
                <a:effectLst/>
              </a:rPr>
              <a:t> Приверженность пациента к лечению может проявляться как в отношении приёма препаратов. соблюдения диеты и других мер изменения образа жизни.</a:t>
            </a:r>
          </a:p>
          <a:p>
            <a:pPr>
              <a:lnSpc>
                <a:spcPct val="90000"/>
              </a:lnSpc>
            </a:pPr>
            <a:r>
              <a:rPr lang="ru-RU" sz="2300" dirty="0" smtClean="0">
                <a:effectLst/>
              </a:rPr>
              <a:t>Проблема обусловлена дефицитом времени у врача и недостаточной медицинской грамотностью населения.  Раньше эта функция реализовывалась в пределах санпросвет. Сейчас она возложена на первичное звено при оказании первичной медико-санитарной МП, и прежде всего на врача-терапевта и ВОП.  </a:t>
            </a:r>
            <a:br>
              <a:rPr lang="ru-RU" sz="2300" dirty="0" smtClean="0">
                <a:effectLst/>
              </a:rPr>
            </a:br>
            <a:endParaRPr lang="ru-RU" sz="23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2420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9" y="332656"/>
            <a:ext cx="8424936" cy="576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r"/>
            <a:r>
              <a:rPr lang="ru-RU" sz="3200" i="1" dirty="0" smtClean="0">
                <a:effectLst/>
              </a:rPr>
              <a:t>                            </a:t>
            </a:r>
            <a:r>
              <a:rPr lang="ru-RU" sz="3200" b="1" dirty="0" smtClean="0">
                <a:effectLst/>
              </a:rPr>
              <a:t>продолжение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268760"/>
            <a:ext cx="7560840" cy="431976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Врач первичного звена – это прежде всего диагност, который должен уметь выявлять  и диагностировать заболевания на ранних стадиях развития. 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Организация неотложной МП в поликлиниках,  проведение профилактических мероприятий важнейшая задача  повышения результативности всей системы  охраны здоровья граждан. 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Для этого он должен постоянно пополнять багаж профессиональных знаний  и в первую очередь а области лечения сочетанных патологий</a:t>
            </a:r>
          </a:p>
        </p:txBody>
      </p:sp>
    </p:spTree>
    <p:extLst>
      <p:ext uri="{BB962C8B-B14F-4D97-AF65-F5344CB8AC3E}">
        <p14:creationId xmlns:p14="http://schemas.microsoft.com/office/powerpoint/2010/main" val="143199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21979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/>
            <a:r>
              <a:rPr lang="ru-RU" sz="3200" b="1" dirty="0" smtClean="0">
                <a:effectLst/>
              </a:rPr>
              <a:t>продолжение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40880" y="1268760"/>
            <a:ext cx="7128470" cy="474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 П</a:t>
            </a:r>
            <a:r>
              <a:rPr lang="ru-RU" sz="2400" i="1" dirty="0" smtClean="0">
                <a:effectLst/>
              </a:rPr>
              <a:t>очетный президент Международного общества внутренней медицины (</a:t>
            </a:r>
            <a:r>
              <a:rPr lang="en-US" sz="2400" i="1" dirty="0" err="1" smtClean="0">
                <a:effectLst/>
              </a:rPr>
              <a:t>iSIM</a:t>
            </a:r>
            <a:r>
              <a:rPr lang="en-US" sz="2400" i="1" dirty="0" smtClean="0">
                <a:effectLst/>
              </a:rPr>
              <a:t>)</a:t>
            </a:r>
            <a:r>
              <a:rPr lang="en-US" sz="2400" dirty="0" smtClean="0">
                <a:effectLst/>
              </a:rPr>
              <a:t> </a:t>
            </a:r>
            <a:r>
              <a:rPr lang="ru-RU" sz="2400" dirty="0" smtClean="0">
                <a:effectLst/>
              </a:rPr>
              <a:t>Роль  </a:t>
            </a:r>
            <a:r>
              <a:rPr lang="ru-RU" sz="2400" dirty="0" err="1" smtClean="0">
                <a:effectLst/>
              </a:rPr>
              <a:t>Штройли</a:t>
            </a:r>
            <a:r>
              <a:rPr lang="ru-RU" sz="2400" dirty="0" smtClean="0">
                <a:effectLst/>
              </a:rPr>
              <a:t> (Швейцария): «Наша самая большая проблема  состоит в том, и в Европе и  в Америке  мы сейчас оказываем слишком большой объем  МП, назначаем  пациентам лишние исследования, процедуры. 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Раньше, если  вас беспокоили головная боль, вы обращались к обычному терапевту и он выписывал аспирин. Весь прием стоил 100 долл</a:t>
            </a:r>
            <a:r>
              <a:rPr lang="ru-RU" sz="2400" dirty="0" smtClean="0"/>
              <a:t>аров.</a:t>
            </a:r>
            <a:r>
              <a:rPr lang="ru-RU" sz="2400" dirty="0" smtClean="0">
                <a:effectLst/>
              </a:rPr>
              <a:t>  Сейчас вы, скорее всего, прежде чем общаться с вами направите на целый ряд исследований КТ МРТ. И  это уже будет стоить 1000 долларов».       </a:t>
            </a:r>
          </a:p>
        </p:txBody>
      </p:sp>
    </p:spTree>
    <p:extLst>
      <p:ext uri="{BB962C8B-B14F-4D97-AF65-F5344CB8AC3E}">
        <p14:creationId xmlns:p14="http://schemas.microsoft.com/office/powerpoint/2010/main" val="6871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Обучение системному мышлению </a:t>
            </a:r>
          </a:p>
        </p:txBody>
      </p:sp>
    </p:spTree>
    <p:extLst>
      <p:ext uri="{BB962C8B-B14F-4D97-AF65-F5344CB8AC3E}">
        <p14:creationId xmlns:p14="http://schemas.microsoft.com/office/powerpoint/2010/main" val="9001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277813"/>
            <a:ext cx="8147248" cy="774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effectLst/>
              </a:rPr>
              <a:t>Потребность в системном мышлении</a:t>
            </a:r>
            <a:r>
              <a:rPr lang="ru-RU" b="1" dirty="0" smtClean="0">
                <a:effectLst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03648" y="1268413"/>
            <a:ext cx="7149802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/>
          <a:p>
            <a:pPr marL="0" indent="450850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В статье «Философия в системе  медицинского образования» Д.С. Саркисов пишет: «... медицина быстро и всё в большей степени дробится на мелкие специальности, из-за чего врач не может не оставаться в плену ограниченной группы фактов той конкретной области в которой он работает. </a:t>
            </a:r>
          </a:p>
          <a:p>
            <a:pPr marL="0" indent="450850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Это обрекает его на постоянную утрату понимания того, что область его профессиональною интереса не стоит особняком, а органично вплетена в работу всего организма и находится в тесной зависимости от неё. </a:t>
            </a:r>
          </a:p>
          <a:p>
            <a:pPr marL="0" indent="450850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В результате мы получаем слабо теоретически вооружённых врачей и научных сотрудников, что подчас весьма неблагоприятно сказывается на судьбе больного человека».</a:t>
            </a:r>
          </a:p>
        </p:txBody>
      </p:sp>
    </p:spTree>
    <p:extLst>
      <p:ext uri="{BB962C8B-B14F-4D97-AF65-F5344CB8AC3E}">
        <p14:creationId xmlns:p14="http://schemas.microsoft.com/office/powerpoint/2010/main" val="236275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effectLst/>
              </a:rPr>
              <a:t>Медицинское образование (МО)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7" y="1484784"/>
            <a:ext cx="7822008" cy="5733579"/>
          </a:xfrm>
        </p:spPr>
        <p:txBody>
          <a:bodyPr/>
          <a:lstStyle/>
          <a:p>
            <a:r>
              <a:rPr lang="ru-RU" sz="2400" dirty="0" smtClean="0">
                <a:effectLst/>
              </a:rPr>
              <a:t>В 90-ые годы не было материальной поддержки вузов и  оно требует совершенствования и развития по нескольким направлениям: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1. Теоретическая база – это биофизика, тканевая инженерия, кибернетика, биохимия, </a:t>
            </a:r>
            <a:r>
              <a:rPr lang="ru-RU" sz="2400" dirty="0" err="1" smtClean="0">
                <a:effectLst/>
              </a:rPr>
              <a:t>протеомика</a:t>
            </a:r>
            <a:r>
              <a:rPr lang="ru-RU" sz="2400" dirty="0" smtClean="0">
                <a:effectLst/>
              </a:rPr>
              <a:t>, генетика, клеточная и тканевая терапия и др. достижения медицинской науки.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2. МО не мыслимо без практики: выездные практики 4-5 курсов, клиники вузов, </a:t>
            </a:r>
            <a:r>
              <a:rPr lang="ru-RU" sz="2400" dirty="0" err="1" smtClean="0">
                <a:effectLst/>
              </a:rPr>
              <a:t>симуляционные</a:t>
            </a:r>
            <a:r>
              <a:rPr lang="ru-RU" sz="2400" dirty="0" smtClean="0">
                <a:effectLst/>
              </a:rPr>
              <a:t> центры, виварии  и т.п.    </a:t>
            </a:r>
          </a:p>
          <a:p>
            <a:endParaRPr lang="ru-RU" sz="2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4653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509272" cy="850106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dirty="0" smtClean="0">
                <a:effectLst/>
              </a:rPr>
              <a:t>                                                         </a:t>
            </a:r>
            <a:r>
              <a:rPr lang="ru-RU" sz="2800" b="1" dirty="0" smtClean="0">
                <a:effectLst/>
              </a:rPr>
              <a:t>продолжение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412776"/>
            <a:ext cx="7391102" cy="453603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3.Рейтинг вузов и их интеграция. Планируется создание 12 медицинских научно-образовательных кластеров.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4.Переаттестация профессорско-преподавательского состава (разработка критериев с участие проф. общественности).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5.Вернуть  преподавателями лечебную деятельность на клинических базах ЛПУ.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6. Достойная заработная плата преподавателям. </a:t>
            </a:r>
          </a:p>
          <a:p>
            <a:r>
              <a:rPr lang="ru-RU" sz="2400" dirty="0"/>
              <a:t>Итак. Формула качественного медицинского образования –»повышение роли и значимости  фундаментального образования  и увеличение  числа практических занятий  на всех образовательных уровнях и обучение через всю жизнь» </a:t>
            </a:r>
          </a:p>
          <a:p>
            <a:pPr algn="r"/>
            <a:r>
              <a:rPr lang="ru-RU" sz="2400" dirty="0"/>
              <a:t>(Николай </a:t>
            </a:r>
            <a:r>
              <a:rPr lang="ru-RU" sz="2400" dirty="0" err="1" smtClean="0"/>
              <a:t>Ющук</a:t>
            </a:r>
            <a:r>
              <a:rPr lang="ru-RU" sz="2400" dirty="0" smtClean="0"/>
              <a:t>.  2012</a:t>
            </a:r>
            <a:r>
              <a:rPr lang="ru-RU" sz="2400" dirty="0"/>
              <a:t>)    </a:t>
            </a:r>
          </a:p>
          <a:p>
            <a:pPr>
              <a:buFont typeface="Wingdings" panose="05000000000000000000" pitchFamily="2" charset="2"/>
              <a:buNone/>
            </a:pPr>
            <a:endParaRPr lang="ru-RU" sz="2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920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Основы клинического диагноза</a:t>
            </a:r>
          </a:p>
        </p:txBody>
      </p:sp>
    </p:spTree>
    <p:extLst>
      <p:ext uri="{BB962C8B-B14F-4D97-AF65-F5344CB8AC3E}">
        <p14:creationId xmlns:p14="http://schemas.microsoft.com/office/powerpoint/2010/main" val="320273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88640"/>
            <a:ext cx="7603230" cy="1152128"/>
          </a:xfrm>
        </p:spPr>
        <p:txBody>
          <a:bodyPr/>
          <a:lstStyle/>
          <a:p>
            <a:r>
              <a:rPr lang="ru-RU" sz="3200" b="1" dirty="0" smtClean="0">
                <a:effectLst/>
              </a:rPr>
              <a:t>Сложность диагностики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2307" y="1484784"/>
            <a:ext cx="7499176" cy="511299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dirty="0" smtClean="0">
                <a:effectLst/>
              </a:rPr>
              <a:t>Постановка клинического диагноза – чрезвычайно сложный  процесс по многим причинам: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effectLst/>
              </a:rPr>
              <a:t> - 10 тыс. заболеваний, более 100 тыс. симптомов; 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effectLst/>
              </a:rPr>
              <a:t>-  появление новых, в том ч</a:t>
            </a:r>
            <a:r>
              <a:rPr lang="ru-RU" sz="2000" dirty="0" smtClean="0"/>
              <a:t>исле</a:t>
            </a:r>
            <a:r>
              <a:rPr lang="ru-RU" sz="2000" dirty="0" smtClean="0">
                <a:effectLst/>
              </a:rPr>
              <a:t> ятрогенной патологии;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effectLst/>
              </a:rPr>
              <a:t>-  изменение клинической картины (</a:t>
            </a:r>
            <a:r>
              <a:rPr lang="ru-RU" sz="2000" dirty="0" err="1" smtClean="0">
                <a:effectLst/>
              </a:rPr>
              <a:t>патоморфозом</a:t>
            </a:r>
            <a:r>
              <a:rPr lang="ru-RU" sz="2000" dirty="0" smtClean="0">
                <a:effectLst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effectLst/>
              </a:rPr>
              <a:t> Все  это усложняет  процесс диагностики и требует  системного клинического мышления.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effectLst/>
              </a:rPr>
              <a:t>Цель диагностического  процесса  - через знание «общего», определение «единичного» и выявление «особенного» –достигается  через философские категории </a:t>
            </a:r>
            <a:r>
              <a:rPr lang="ru-RU" sz="2000" b="1" i="1" dirty="0" smtClean="0">
                <a:effectLst/>
              </a:rPr>
              <a:t>анализа</a:t>
            </a:r>
            <a:r>
              <a:rPr lang="ru-RU" sz="2000" b="1" dirty="0" smtClean="0">
                <a:effectLst/>
              </a:rPr>
              <a:t> и </a:t>
            </a:r>
            <a:r>
              <a:rPr lang="ru-RU" sz="2000" b="1" i="1" dirty="0" smtClean="0">
                <a:effectLst/>
              </a:rPr>
              <a:t>синтеза</a:t>
            </a:r>
            <a:r>
              <a:rPr lang="ru-RU" sz="2000" i="1" dirty="0" smtClean="0">
                <a:effectLst/>
              </a:rPr>
              <a:t>,</a:t>
            </a:r>
            <a:r>
              <a:rPr lang="ru-RU" sz="2000" dirty="0" smtClean="0">
                <a:effectLst/>
              </a:rPr>
              <a:t> которые имеют  внутренне диалектическое единство. На этих принципах ВОЗ построена МКБ. МКБ  является основой для  получения знаний врача. </a:t>
            </a:r>
          </a:p>
        </p:txBody>
      </p:sp>
    </p:spTree>
    <p:extLst>
      <p:ext uri="{BB962C8B-B14F-4D97-AF65-F5344CB8AC3E}">
        <p14:creationId xmlns:p14="http://schemas.microsoft.com/office/powerpoint/2010/main" val="425337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404813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i="1" dirty="0" smtClean="0">
                <a:effectLst/>
              </a:rPr>
              <a:t>                            </a:t>
            </a:r>
            <a:r>
              <a:rPr lang="ru-RU" sz="3200" b="1" dirty="0" smtClean="0">
                <a:effectLst/>
              </a:rPr>
              <a:t>продолжение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340767"/>
            <a:ext cx="7777559" cy="503939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dirty="0" smtClean="0">
                <a:effectLst/>
              </a:rPr>
              <a:t>В клинической диагностике  различают предварительный, клинический и окончательный диагнозы. В них имеет место переплетения «общего», «единичного» и «особенного». В основе диагноза  лежит нозологическая единица, т.е. заболевание, отражающее объективную реальность, имеющие общие  патологические  и клинические закономерности, которая отражена в классах болезней  МКБ-10. </a:t>
            </a:r>
          </a:p>
          <a:p>
            <a:pPr>
              <a:lnSpc>
                <a:spcPct val="90000"/>
              </a:lnSpc>
            </a:pPr>
            <a:r>
              <a:rPr lang="ru-RU" sz="2000" dirty="0" smtClean="0">
                <a:effectLst/>
              </a:rPr>
              <a:t>Индивидуальные (особенности личности, особенности региона проживания, </a:t>
            </a:r>
            <a:r>
              <a:rPr lang="ru-RU" sz="2000" dirty="0" err="1" smtClean="0">
                <a:effectLst/>
              </a:rPr>
              <a:t>патоморфозом</a:t>
            </a:r>
            <a:r>
              <a:rPr lang="ru-RU" sz="2000" dirty="0" smtClean="0">
                <a:effectLst/>
              </a:rPr>
              <a:t>)  и прочие отличия есть «особенное» МКБ – не формальное  явление, а важный этап исследования  объективной реальности. Нозологическая единица  в МКБ позволяет нам  установить  «единичное» в «общем», «необходимое в случайном».    Реализуется это через  </a:t>
            </a:r>
            <a:r>
              <a:rPr lang="ru-RU" sz="2000" b="1" i="1" dirty="0" smtClean="0">
                <a:effectLst/>
              </a:rPr>
              <a:t>анализ и синтез.  </a:t>
            </a:r>
          </a:p>
        </p:txBody>
      </p:sp>
    </p:spTree>
    <p:extLst>
      <p:ext uri="{BB962C8B-B14F-4D97-AF65-F5344CB8AC3E}">
        <p14:creationId xmlns:p14="http://schemas.microsoft.com/office/powerpoint/2010/main" val="221000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Факторы и условия,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влияющие на уровень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КМП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08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59" y="115888"/>
            <a:ext cx="8086353" cy="864840"/>
          </a:xfrm>
        </p:spPr>
        <p:txBody>
          <a:bodyPr/>
          <a:lstStyle/>
          <a:p>
            <a:pPr algn="r"/>
            <a:r>
              <a:rPr lang="ru-RU" sz="3200" b="1" dirty="0" smtClean="0">
                <a:effectLst/>
              </a:rPr>
              <a:t>продолжение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2582" y="1124744"/>
            <a:ext cx="7150249" cy="6956425"/>
          </a:xfrm>
        </p:spPr>
        <p:txBody>
          <a:bodyPr/>
          <a:lstStyle/>
          <a:p>
            <a:r>
              <a:rPr lang="ru-RU" sz="2800" b="1" i="1" dirty="0" smtClean="0">
                <a:effectLst/>
              </a:rPr>
              <a:t>Анализ</a:t>
            </a:r>
            <a:r>
              <a:rPr lang="ru-RU" sz="2800" dirty="0" smtClean="0">
                <a:effectLst/>
              </a:rPr>
              <a:t> в начальной своей части –</a:t>
            </a:r>
            <a:r>
              <a:rPr lang="ru-RU" sz="2800" dirty="0" err="1" smtClean="0">
                <a:effectLst/>
              </a:rPr>
              <a:t>распросе</a:t>
            </a:r>
            <a:r>
              <a:rPr lang="ru-RU" sz="2800" dirty="0" smtClean="0">
                <a:effectLst/>
              </a:rPr>
              <a:t> -  представляется субъективным  явлением. Однако, это субъективное  не менее важно, чем объективный осмотр  и диагностические обследования больного. Установление личностных качеств, значение средового, социального, наследственного и т.д. играет даже большую роль для понимания  болезни, постановки диагноза , чем объективные данные.      </a:t>
            </a:r>
          </a:p>
        </p:txBody>
      </p:sp>
    </p:spTree>
    <p:extLst>
      <p:ext uri="{BB962C8B-B14F-4D97-AF65-F5344CB8AC3E}">
        <p14:creationId xmlns:p14="http://schemas.microsoft.com/office/powerpoint/2010/main" val="316775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847725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 smtClean="0">
                <a:effectLst/>
              </a:rPr>
              <a:t>продолжение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664" y="836613"/>
            <a:ext cx="7077224" cy="56880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Диагноз у врача начинает складываться  с момента встречи путем «живого созерцания». Далее с расспроса - традиционный вопрос «На что жалуетесь?». Предоставляется время необходимое для  уточнения. В результате  появляется первая диагностическая гипотеза.  При наличии  профессионально подготовленных   опросников, «шаблонов» эффективность данного этапа возрастает. Формируется предположительный или   предварительный диагноз.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 Т.е. совершается переход от живого созерцания  к абстрактному мышлению –клиническому  мышлению  Врач   продолжает целенаправленный опрос  уточняет жалобы, анамнез.</a:t>
            </a:r>
          </a:p>
        </p:txBody>
      </p:sp>
    </p:spTree>
    <p:extLst>
      <p:ext uri="{BB962C8B-B14F-4D97-AF65-F5344CB8AC3E}">
        <p14:creationId xmlns:p14="http://schemas.microsoft.com/office/powerpoint/2010/main" val="337017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8229600" cy="342900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i="1" dirty="0" smtClean="0">
                <a:effectLst/>
              </a:rPr>
              <a:t>                                              </a:t>
            </a:r>
            <a:r>
              <a:rPr lang="ru-RU" sz="3200" b="1" dirty="0" smtClean="0">
                <a:effectLst/>
              </a:rPr>
              <a:t>продолжение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664" y="1268760"/>
            <a:ext cx="7129486" cy="4752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Затем врач  вновь возвращается к этапу «живого созерцания» - более полному,  детальному  осмотру больного, который позволяет установить наличие или отсутствие  симптомов, подтверждающих первоначальную гипотезу.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После осмотра  следует пальпация, перкуссия, аускультация, объективизирующие диагноз и действия врача. На этом завершается  этап </a:t>
            </a:r>
            <a:r>
              <a:rPr lang="ru-RU" sz="2400" b="1" i="1" dirty="0" smtClean="0">
                <a:effectLst/>
              </a:rPr>
              <a:t>анализа.</a:t>
            </a:r>
            <a:r>
              <a:rPr lang="ru-RU" sz="2400" dirty="0" smtClean="0">
                <a:effectLst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76923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116632"/>
            <a:ext cx="7869560" cy="720726"/>
          </a:xfrm>
        </p:spPr>
        <p:txBody>
          <a:bodyPr>
            <a:normAutofit fontScale="90000"/>
          </a:bodyPr>
          <a:lstStyle/>
          <a:p>
            <a:pPr algn="r"/>
            <a:r>
              <a:rPr lang="ru-RU" sz="3200" dirty="0" smtClean="0">
                <a:effectLst/>
              </a:rPr>
              <a:t> </a:t>
            </a:r>
            <a:r>
              <a:rPr lang="ru-RU" b="1" dirty="0" smtClean="0"/>
              <a:t>Постановка предварительного </a:t>
            </a:r>
            <a:r>
              <a:rPr lang="ru-RU" b="1" dirty="0"/>
              <a:t>диагноза</a:t>
            </a:r>
            <a:endParaRPr lang="ru-RU" sz="3200" b="1" dirty="0" smtClean="0">
              <a:effectLst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052736"/>
            <a:ext cx="7776864" cy="518487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effectLst/>
              </a:rPr>
              <a:t>Следующий этап – </a:t>
            </a:r>
            <a:r>
              <a:rPr lang="ru-RU" sz="2200" b="1" dirty="0" smtClean="0">
                <a:effectLst/>
              </a:rPr>
              <a:t>постановка предварительного диагноза</a:t>
            </a:r>
            <a:r>
              <a:rPr lang="ru-RU" sz="2200" dirty="0" smtClean="0">
                <a:effectLst/>
              </a:rPr>
              <a:t>, идет процесс осмысления  всех сведений  о больном  их </a:t>
            </a:r>
            <a:r>
              <a:rPr lang="ru-RU" sz="2200" b="1" i="1" dirty="0" smtClean="0">
                <a:effectLst/>
              </a:rPr>
              <a:t>синтеза</a:t>
            </a:r>
            <a:r>
              <a:rPr lang="ru-RU" sz="2200" dirty="0" smtClean="0">
                <a:effectLst/>
              </a:rPr>
              <a:t> – мыслительное  воссоединение  составных  частей или  свойств  изучаемого как единого целого, понимая, что организм  человека – единая целостная биосоциальная система.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200" dirty="0" smtClean="0">
                <a:effectLst/>
              </a:rPr>
              <a:t> Для постановки  предварительного  диагноза  не требуются  дополнительные исследования (если они имеются их можно использовать).   Врач  путем абстрактного мышления  из </a:t>
            </a:r>
            <a:r>
              <a:rPr lang="ru-RU" sz="2200" i="1" dirty="0" smtClean="0"/>
              <a:t>«</a:t>
            </a:r>
            <a:r>
              <a:rPr lang="ru-RU" sz="2200" i="1" dirty="0" smtClean="0">
                <a:effectLst/>
              </a:rPr>
              <a:t>общего»</a:t>
            </a:r>
            <a:r>
              <a:rPr lang="ru-RU" sz="2200" dirty="0" smtClean="0">
                <a:effectLst/>
              </a:rPr>
              <a:t> - классов МКБ,  вычленяет  одну наиболее  вероятную  нозологическую единицу.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200" dirty="0" smtClean="0">
                <a:effectLst/>
              </a:rPr>
              <a:t>Очень важно выделить главное существенное, то есть основное заболевание, которое выступает как «единичное» в его связи с «особенным», при необходимости  выделяют сопутствующие заболевания</a:t>
            </a:r>
            <a:r>
              <a:rPr lang="ru-RU" sz="2400" dirty="0" smtClean="0">
                <a:effectLst/>
              </a:rPr>
              <a:t>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sz="2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6833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414337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i="1" dirty="0" smtClean="0">
                <a:effectLst/>
              </a:rPr>
              <a:t>                                                </a:t>
            </a:r>
            <a:r>
              <a:rPr lang="ru-RU" sz="3200" b="1" dirty="0" smtClean="0">
                <a:effectLst/>
              </a:rPr>
              <a:t>продолжение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980728"/>
            <a:ext cx="7632848" cy="540000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 smtClean="0">
                <a:effectLst/>
              </a:rPr>
              <a:t>Предварительный диагноз должен быть обоснован.  Обоснование – это запись краткого хода рассуждений  врача о том, на основе  чего он пришел к заключению, что у данного больного  имеется именно это заболевание. На этом этапе не всегда  удается ограничиться одним  диагнозом, Поэтому  возможно  рассматривать несколько   предварительных диагнозов, что приводит к необходимости  проведения следующего важного этап  диагностического процесса –дифференциальной диагностики (ДД).   </a:t>
            </a:r>
          </a:p>
        </p:txBody>
      </p:sp>
    </p:spTree>
    <p:extLst>
      <p:ext uri="{BB962C8B-B14F-4D97-AF65-F5344CB8AC3E}">
        <p14:creationId xmlns:p14="http://schemas.microsoft.com/office/powerpoint/2010/main" val="290863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288925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i="1" dirty="0" smtClean="0">
                <a:effectLst/>
              </a:rPr>
              <a:t>                                                        </a:t>
            </a:r>
            <a:r>
              <a:rPr lang="ru-RU" sz="3200" b="1" dirty="0" smtClean="0">
                <a:effectLst/>
              </a:rPr>
              <a:t>Продолжение  </a:t>
            </a:r>
            <a:r>
              <a:rPr lang="ru-RU" sz="2000" i="1" dirty="0" smtClean="0">
                <a:effectLst/>
              </a:rPr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3" y="1124744"/>
            <a:ext cx="7776989" cy="547290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dirty="0" smtClean="0">
                <a:effectLst/>
              </a:rPr>
              <a:t> </a:t>
            </a:r>
            <a:r>
              <a:rPr lang="ru-RU" sz="2400" dirty="0" smtClean="0">
                <a:effectLst/>
              </a:rPr>
              <a:t>Первый этап  ДД заложен в предварительном диагнозе. Здесь врач мысленно  проводит сопоставление  (распознавание образов), Однако этого бывает недостаточно тогда   переход к построению  плана обследования  больного (лабораторно-инструментальных методов).</a:t>
            </a:r>
          </a:p>
          <a:p>
            <a:pPr>
              <a:lnSpc>
                <a:spcPct val="90000"/>
              </a:lnSpc>
            </a:pPr>
            <a:endParaRPr lang="ru-RU" sz="2400" dirty="0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 В настоящее время  задача врача облегчается путем  разработки стандартов, протоколов обследования.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dirty="0" smtClean="0">
                <a:effectLst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53122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581528" cy="476250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i="1" dirty="0" smtClean="0">
                <a:effectLst/>
              </a:rPr>
              <a:t>                                                 </a:t>
            </a:r>
            <a:r>
              <a:rPr lang="ru-RU" sz="3200" b="1" dirty="0" smtClean="0">
                <a:effectLst/>
              </a:rPr>
              <a:t>продолжение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7" y="1196752"/>
            <a:ext cx="7128792" cy="540089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 smtClean="0">
                <a:effectLst/>
              </a:rPr>
              <a:t>На этом этапе врач  ведет ежедневное  наблюдение за больным, Именно в этот период появляется возможность  индивидуализировать диагноз, провести поиск «особенного»  в «единичном».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effectLst/>
              </a:rPr>
              <a:t> Врач должен описать результаты наблюдения. После получения результатов обследования  наступает  следующий важнейший этап  диагностического процесса – проведение дифференциального и выставление  клинического диагноза. Клинический  диагноз –это развернутое обоснование  всех рассуждений врача о заболевании у данного  больного, где  учтены  данные предварительного диагноза.</a:t>
            </a:r>
            <a:r>
              <a:rPr lang="ru-RU" sz="2400" dirty="0" smtClean="0">
                <a:effectLst/>
              </a:rPr>
              <a:t>    </a:t>
            </a:r>
            <a:r>
              <a:rPr lang="ru-RU" sz="2800" dirty="0" smtClean="0">
                <a:effectLst/>
              </a:rPr>
              <a:t/>
            </a:r>
            <a:br>
              <a:rPr lang="ru-RU" sz="2800" dirty="0" smtClean="0">
                <a:effectLst/>
              </a:rPr>
            </a:br>
            <a:endParaRPr lang="ru-RU" sz="2800" dirty="0" smtClean="0">
              <a:effectLst/>
            </a:endParaRPr>
          </a:p>
          <a:p>
            <a:pPr>
              <a:lnSpc>
                <a:spcPct val="80000"/>
              </a:lnSpc>
            </a:pPr>
            <a:r>
              <a:rPr lang="ru-RU" sz="2000" dirty="0" smtClean="0"/>
              <a:t>Умение </a:t>
            </a:r>
            <a:r>
              <a:rPr lang="ru-RU" sz="2000" dirty="0"/>
              <a:t>сформулировать и обосновать клинический диагноз </a:t>
            </a:r>
            <a:r>
              <a:rPr lang="ru-RU" sz="2000" dirty="0" smtClean="0"/>
              <a:t>– это  </a:t>
            </a:r>
            <a:r>
              <a:rPr lang="ru-RU" sz="2000" dirty="0"/>
              <a:t>высшая  ступень клинического мышления, оно отражает  степень квалификации </a:t>
            </a:r>
            <a:r>
              <a:rPr lang="ru-RU" sz="2000" dirty="0" smtClean="0"/>
              <a:t>врача, </a:t>
            </a:r>
            <a:r>
              <a:rPr lang="ru-RU" sz="2000" dirty="0"/>
              <a:t>овладения им основами системного подхода, логики, раскрывает багаж  его врачебных знаний.  </a:t>
            </a:r>
          </a:p>
          <a:p>
            <a:pPr>
              <a:lnSpc>
                <a:spcPct val="80000"/>
              </a:lnSpc>
            </a:pPr>
            <a:endParaRPr lang="ru-RU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6982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Системность клинического мышления</a:t>
            </a:r>
          </a:p>
        </p:txBody>
      </p:sp>
    </p:spTree>
    <p:extLst>
      <p:ext uri="{BB962C8B-B14F-4D97-AF65-F5344CB8AC3E}">
        <p14:creationId xmlns:p14="http://schemas.microsoft.com/office/powerpoint/2010/main" val="197088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28" y="260648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effectLst/>
              </a:rPr>
              <a:t>Аспекты клинического мышления</a:t>
            </a:r>
            <a:endParaRPr lang="ru-RU" sz="3200" b="1" dirty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15616" y="1556792"/>
            <a:ext cx="7812360" cy="4824413"/>
          </a:xfrm>
        </p:spPr>
        <p:txBody>
          <a:bodyPr>
            <a:normAutofit lnSpcReduction="10000"/>
          </a:bodyPr>
          <a:lstStyle/>
          <a:p>
            <a:pPr marL="0" indent="450850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ru-RU" sz="2400" i="1" dirty="0" smtClean="0">
                <a:effectLst/>
              </a:rPr>
              <a:t>Системность клинического мышления</a:t>
            </a:r>
            <a:r>
              <a:rPr lang="ru-RU" sz="2400" dirty="0" smtClean="0">
                <a:effectLst/>
              </a:rPr>
              <a:t> в медицине будем рассматривать в трёх аспектах: </a:t>
            </a:r>
          </a:p>
          <a:p>
            <a:pPr marL="0" indent="450850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- развёрнутый во времени процесс осмысления клинической ситуации и выработки решения; </a:t>
            </a:r>
          </a:p>
          <a:p>
            <a:pPr marL="0" indent="450850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- одномоментное сравнение наблюдаемой клинической картины с известными случаями и узнавание по аналогии; </a:t>
            </a:r>
          </a:p>
          <a:p>
            <a:pPr marL="0" indent="450850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- сопоставление скрытой за клин. проявлениями структурной организации.</a:t>
            </a:r>
          </a:p>
          <a:p>
            <a:pPr marL="0" indent="450850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ru-RU" sz="2400" dirty="0" smtClean="0">
                <a:effectLst/>
              </a:rPr>
              <a:t> Результат мыслительной деятельности - понимание клинической картины и выдвижение гипотезы (диагностической или прогностической</a:t>
            </a:r>
            <a:r>
              <a:rPr lang="ru-RU" sz="2800" dirty="0" smtClean="0">
                <a:effectLst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03873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576262"/>
          </a:xfrm>
        </p:spPr>
        <p:txBody>
          <a:bodyPr>
            <a:noAutofit/>
          </a:bodyPr>
          <a:lstStyle/>
          <a:p>
            <a:r>
              <a:rPr lang="ru-RU" b="1" dirty="0" smtClean="0">
                <a:effectLst/>
              </a:rPr>
              <a:t>Понятия качества МП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052736"/>
            <a:ext cx="7344816" cy="543877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2400" b="1" dirty="0" smtClean="0">
                <a:effectLst/>
              </a:rPr>
              <a:t>Качество МП </a:t>
            </a:r>
            <a:r>
              <a:rPr lang="ru-RU" sz="2400" dirty="0" smtClean="0">
                <a:effectLst/>
              </a:rPr>
              <a:t>- совокупность характеристик, отражающих своевременность оказания медицинской помощи, правильность выбора методов профилактики, диагностики, лечения и реабилитации при оказании медицинской помощи, степень достижения запланированного результата. (Основы ст.2 2011г)</a:t>
            </a:r>
            <a:br>
              <a:rPr lang="ru-RU" sz="2400" dirty="0" smtClean="0">
                <a:effectLst/>
              </a:rPr>
            </a:br>
            <a:endParaRPr lang="ru-RU" sz="2400" dirty="0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ru-RU" sz="2400" b="1" dirty="0" smtClean="0">
                <a:effectLst/>
              </a:rPr>
              <a:t>Качество МП </a:t>
            </a:r>
            <a:r>
              <a:rPr lang="ru-RU" sz="2400" dirty="0" smtClean="0">
                <a:effectLst/>
              </a:rPr>
              <a:t>– комплекс взаимосвязанных характеристик, отражающих полноту, своевременность, адекватность медицинских мероприятий, реализуемых специалистами, имеющими лицензию (сертификат), с использованием оборудования и аппаратуры, прошедших </a:t>
            </a:r>
            <a:r>
              <a:rPr lang="ru-RU" sz="2400" dirty="0" err="1" smtClean="0">
                <a:effectLst/>
              </a:rPr>
              <a:t>госповерку</a:t>
            </a:r>
            <a:r>
              <a:rPr lang="ru-RU" sz="2400" dirty="0" smtClean="0">
                <a:effectLst/>
              </a:rPr>
              <a:t>,    обеспечивающих достижение желаемой цели. (Г.И. </a:t>
            </a:r>
            <a:r>
              <a:rPr lang="ru-RU" sz="2400" dirty="0" err="1" smtClean="0">
                <a:effectLst/>
              </a:rPr>
              <a:t>Чеченин</a:t>
            </a:r>
            <a:r>
              <a:rPr lang="ru-RU" sz="2400" dirty="0" smtClean="0">
                <a:effectLst/>
              </a:rPr>
              <a:t> 1995г). </a:t>
            </a:r>
          </a:p>
        </p:txBody>
      </p:sp>
    </p:spTree>
    <p:extLst>
      <p:ext uri="{BB962C8B-B14F-4D97-AF65-F5344CB8AC3E}">
        <p14:creationId xmlns:p14="http://schemas.microsoft.com/office/powerpoint/2010/main" val="373084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Составляющие системы КМП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18585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719137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effectLst/>
              </a:rPr>
              <a:t>Доктор </a:t>
            </a:r>
            <a:r>
              <a:rPr lang="ru-RU" sz="3200" b="1" dirty="0" err="1" smtClean="0">
                <a:effectLst/>
              </a:rPr>
              <a:t>Аведис</a:t>
            </a:r>
            <a:r>
              <a:rPr lang="ru-RU" sz="3200" b="1" dirty="0" smtClean="0">
                <a:effectLst/>
              </a:rPr>
              <a:t> </a:t>
            </a:r>
            <a:r>
              <a:rPr lang="ru-RU" sz="3200" b="1" dirty="0" err="1" smtClean="0">
                <a:effectLst/>
              </a:rPr>
              <a:t>Донабедиан</a:t>
            </a:r>
            <a:r>
              <a:rPr lang="ru-RU" sz="3200" b="1" dirty="0" smtClean="0">
                <a:effectLst/>
              </a:rPr>
              <a:t> (США) о КМП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1314450"/>
            <a:ext cx="7077224" cy="5543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dirty="0" smtClean="0">
                <a:effectLst/>
              </a:rPr>
              <a:t>Качество  медицинского обслуживания  заключается  в том применении достижений науки  и техники, которое  в наибольшей степени  использует  их преимущества для здоровья людей  без соответствующего повышения  связанных с ними рисков. </a:t>
            </a:r>
          </a:p>
          <a:p>
            <a:pPr>
              <a:lnSpc>
                <a:spcPct val="80000"/>
              </a:lnSpc>
            </a:pPr>
            <a:r>
              <a:rPr lang="ru-RU" sz="2800" dirty="0" smtClean="0">
                <a:effectLst/>
              </a:rPr>
              <a:t>Следовательно  уровень качества медицинских услуг представляет собой  ту степень, в которой  оказываемые услуги, как ожидается, способны обеспечить достижение наиболее благоприятного равновесия  между рисками и преимуществами» (1980г)  </a:t>
            </a:r>
          </a:p>
          <a:p>
            <a:pPr>
              <a:lnSpc>
                <a:spcPct val="80000"/>
              </a:lnSpc>
            </a:pPr>
            <a:endParaRPr lang="ru-RU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2517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b="1" dirty="0" smtClean="0"/>
              <a:t>Анализ существующей системы управления КМП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1484784"/>
            <a:ext cx="7128352" cy="464137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На основе    методологии системного подхода и применения конкретных методик системного анализа, оценена существующая система управления КМП на муниципальном и региональном уровнях. Был  выявлен ряд существенных недостатков и проблемных ситуаций.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Прежде всего, установлено, что  в организации  оказания МП  прямо или косвенно задействованы  более  полутора десятков субъектов и участников.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73449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899319" y="657224"/>
            <a:ext cx="2520950" cy="5791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chemeClr val="tx2"/>
                </a:solidFill>
              </a:rPr>
              <a:t>Ведущие</a:t>
            </a:r>
          </a:p>
          <a:p>
            <a:pPr algn="ctr" eaLnBrk="1" hangingPunct="1"/>
            <a:endParaRPr lang="ru-RU" sz="2400" b="1" dirty="0">
              <a:solidFill>
                <a:schemeClr val="tx2"/>
              </a:solidFill>
            </a:endParaRPr>
          </a:p>
          <a:p>
            <a:pPr algn="ctr" eaLnBrk="1" hangingPunct="1"/>
            <a:r>
              <a:rPr lang="ru-RU" sz="2400" b="1" dirty="0">
                <a:solidFill>
                  <a:schemeClr val="tx2"/>
                </a:solidFill>
              </a:rPr>
              <a:t>субъекты</a:t>
            </a:r>
          </a:p>
          <a:p>
            <a:pPr algn="ctr" eaLnBrk="1" hangingPunct="1"/>
            <a:endParaRPr lang="ru-RU" sz="2400" b="1" dirty="0">
              <a:solidFill>
                <a:schemeClr val="tx2"/>
              </a:solidFill>
            </a:endParaRPr>
          </a:p>
          <a:p>
            <a:pPr algn="ctr" eaLnBrk="1" hangingPunct="1"/>
            <a:r>
              <a:rPr lang="ru-RU" sz="2400" b="1" dirty="0">
                <a:solidFill>
                  <a:schemeClr val="tx2"/>
                </a:solidFill>
              </a:rPr>
              <a:t>и участники</a:t>
            </a:r>
          </a:p>
          <a:p>
            <a:pPr algn="ctr" eaLnBrk="1" hangingPunct="1"/>
            <a:endParaRPr lang="ru-RU" sz="2400" dirty="0">
              <a:solidFill>
                <a:schemeClr val="tx2"/>
              </a:solidFill>
            </a:endParaRPr>
          </a:p>
          <a:p>
            <a:pPr algn="ctr" eaLnBrk="1" hangingPunct="1"/>
            <a:r>
              <a:rPr lang="ru-RU" sz="2400" dirty="0">
                <a:solidFill>
                  <a:schemeClr val="tx2"/>
                </a:solidFill>
              </a:rPr>
              <a:t>лечебно-</a:t>
            </a:r>
          </a:p>
          <a:p>
            <a:pPr algn="ctr" eaLnBrk="1" hangingPunct="1"/>
            <a:endParaRPr lang="ru-RU" sz="2400" dirty="0">
              <a:solidFill>
                <a:schemeClr val="tx2"/>
              </a:solidFill>
            </a:endParaRPr>
          </a:p>
          <a:p>
            <a:pPr algn="ctr" eaLnBrk="1" hangingPunct="1"/>
            <a:r>
              <a:rPr lang="ru-RU" sz="2400" dirty="0">
                <a:solidFill>
                  <a:schemeClr val="tx2"/>
                </a:solidFill>
              </a:rPr>
              <a:t>диагностического</a:t>
            </a:r>
          </a:p>
          <a:p>
            <a:pPr algn="ctr" eaLnBrk="1" hangingPunct="1"/>
            <a:endParaRPr lang="ru-RU" sz="2400" dirty="0">
              <a:solidFill>
                <a:schemeClr val="tx2"/>
              </a:solidFill>
            </a:endParaRPr>
          </a:p>
          <a:p>
            <a:pPr algn="ctr" eaLnBrk="1" hangingPunct="1"/>
            <a:r>
              <a:rPr lang="ru-RU" sz="2400" dirty="0">
                <a:solidFill>
                  <a:schemeClr val="tx2"/>
                </a:solidFill>
              </a:rPr>
              <a:t>процесса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4356100" y="657224"/>
            <a:ext cx="3602037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000" dirty="0"/>
              <a:t>Работодатели (страхователи)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4356100" y="1306512"/>
            <a:ext cx="36004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dirty="0"/>
              <a:t>Работающие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4340908" y="1943538"/>
            <a:ext cx="36004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dirty="0"/>
              <a:t>Страховщики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356100" y="2589374"/>
            <a:ext cx="3600450" cy="72072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000" dirty="0"/>
              <a:t>Лечебно-профилактические</a:t>
            </a:r>
          </a:p>
          <a:p>
            <a:pPr algn="ctr" eaLnBrk="1" hangingPunct="1"/>
            <a:r>
              <a:rPr lang="ru-RU" sz="2000" dirty="0"/>
              <a:t>учреждения</a:t>
            </a:r>
          </a:p>
        </p:txBody>
      </p:sp>
      <p:sp>
        <p:nvSpPr>
          <p:cNvPr id="46087" name="AutoShape 7"/>
          <p:cNvSpPr>
            <a:spLocks noChangeArrowheads="1"/>
          </p:cNvSpPr>
          <p:nvPr/>
        </p:nvSpPr>
        <p:spPr bwMode="auto">
          <a:xfrm>
            <a:off x="3492500" y="1412453"/>
            <a:ext cx="720725" cy="3603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3492500" y="4868838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3492500" y="5444901"/>
            <a:ext cx="720725" cy="3603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3492500" y="6020966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4342495" y="3406510"/>
            <a:ext cx="3600450" cy="503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000" dirty="0"/>
              <a:t>Территориальный фонд ОМС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4083" y="4072853"/>
            <a:ext cx="3598862" cy="50641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200" dirty="0"/>
              <a:t>Органы здравоохранения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4357688" y="4724623"/>
            <a:ext cx="3598862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dirty="0"/>
              <a:t>ЦГСЭН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4340908" y="5373017"/>
            <a:ext cx="3602037" cy="43269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dirty="0"/>
              <a:t>Союз потребителей</a:t>
            </a:r>
          </a:p>
        </p:txBody>
      </p: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4340908" y="5949280"/>
            <a:ext cx="3543460" cy="4607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dirty="0"/>
              <a:t>ЛАК и др. (13)</a:t>
            </a:r>
          </a:p>
        </p:txBody>
      </p:sp>
      <p:sp>
        <p:nvSpPr>
          <p:cNvPr id="46096" name="AutoShape 16"/>
          <p:cNvSpPr>
            <a:spLocks noChangeArrowheads="1"/>
          </p:cNvSpPr>
          <p:nvPr/>
        </p:nvSpPr>
        <p:spPr bwMode="auto">
          <a:xfrm>
            <a:off x="3492500" y="2060526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6097" name="AutoShape 17"/>
          <p:cNvSpPr>
            <a:spLocks noChangeArrowheads="1"/>
          </p:cNvSpPr>
          <p:nvPr/>
        </p:nvSpPr>
        <p:spPr bwMode="auto">
          <a:xfrm>
            <a:off x="3492500" y="2852614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6098" name="AutoShape 18"/>
          <p:cNvSpPr>
            <a:spLocks noChangeArrowheads="1"/>
          </p:cNvSpPr>
          <p:nvPr/>
        </p:nvSpPr>
        <p:spPr bwMode="auto">
          <a:xfrm>
            <a:off x="3492500" y="3572693"/>
            <a:ext cx="720725" cy="3603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6099" name="AutoShape 19"/>
          <p:cNvSpPr>
            <a:spLocks noChangeArrowheads="1"/>
          </p:cNvSpPr>
          <p:nvPr/>
        </p:nvSpPr>
        <p:spPr bwMode="auto">
          <a:xfrm>
            <a:off x="3492500" y="4220766"/>
            <a:ext cx="720725" cy="36036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6100" name="AutoShape 20"/>
          <p:cNvSpPr>
            <a:spLocks noChangeArrowheads="1"/>
          </p:cNvSpPr>
          <p:nvPr/>
        </p:nvSpPr>
        <p:spPr bwMode="auto">
          <a:xfrm>
            <a:off x="3492500" y="764381"/>
            <a:ext cx="720725" cy="3603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19256" cy="40839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Ведущие субъекты и участники ЛДП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16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9845" y="313482"/>
            <a:ext cx="7920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/>
              <a:t>Участники лечебно-диагностического процесса</a:t>
            </a:r>
          </a:p>
        </p:txBody>
      </p:sp>
      <p:sp>
        <p:nvSpPr>
          <p:cNvPr id="47107" name="Oval 3"/>
          <p:cNvSpPr>
            <a:spLocks noChangeArrowheads="1"/>
          </p:cNvSpPr>
          <p:nvPr/>
        </p:nvSpPr>
        <p:spPr bwMode="auto">
          <a:xfrm>
            <a:off x="2195736" y="2090452"/>
            <a:ext cx="3600450" cy="1296988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CC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dirty="0"/>
              <a:t>учреждения-производители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dirty="0"/>
              <a:t>медицинских услуг </a:t>
            </a:r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4939845" y="4879231"/>
            <a:ext cx="3600450" cy="1295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CC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dirty="0"/>
              <a:t>учреждения, защищающие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dirty="0"/>
              <a:t>права потребителей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dirty="0"/>
              <a:t>медицинских услуг </a:t>
            </a:r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3348038" y="3502025"/>
            <a:ext cx="3600450" cy="1295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CC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dirty="0"/>
              <a:t>потребители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dirty="0"/>
              <a:t>медицинских услуг 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1043608" y="2453853"/>
            <a:ext cx="1101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/>
              <a:t>I </a:t>
            </a:r>
            <a:r>
              <a:rPr lang="ru-RU" sz="2000" dirty="0"/>
              <a:t>группа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2051720" y="4044949"/>
            <a:ext cx="1171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/>
              <a:t>II </a:t>
            </a:r>
            <a:r>
              <a:rPr lang="ru-RU" sz="2000" dirty="0"/>
              <a:t>группа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273656" y="5431395"/>
            <a:ext cx="1241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/>
              <a:t>III </a:t>
            </a:r>
            <a:r>
              <a:rPr lang="ru-RU" sz="2000" dirty="0"/>
              <a:t>группа</a:t>
            </a:r>
          </a:p>
        </p:txBody>
      </p:sp>
    </p:spTree>
    <p:extLst>
      <p:ext uri="{BB962C8B-B14F-4D97-AF65-F5344CB8AC3E}">
        <p14:creationId xmlns:p14="http://schemas.microsoft.com/office/powerpoint/2010/main" val="159790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ru-RU" sz="2800" i="1" dirty="0" smtClean="0"/>
              <a:t>                                               </a:t>
            </a:r>
            <a:r>
              <a:rPr lang="ru-RU" b="1" dirty="0" smtClean="0"/>
              <a:t>продолжение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484784"/>
            <a:ext cx="6983896" cy="4641379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ru-RU" sz="2800" dirty="0" smtClean="0"/>
              <a:t>При анализе  их взаимодействия  друг с другом   выявлено, что  их интересы и виды деятельности не нацелены на   конечный  результат – </a:t>
            </a:r>
            <a:r>
              <a:rPr lang="ru-RU" sz="2800" i="1" dirty="0" smtClean="0"/>
              <a:t>достижение положительного результата для пациента</a:t>
            </a:r>
            <a:r>
              <a:rPr lang="ru-RU" sz="2800" dirty="0" smtClean="0"/>
              <a:t>. </a:t>
            </a:r>
          </a:p>
          <a:p>
            <a:pPr eaLnBrk="1" hangingPunct="1">
              <a:defRPr/>
            </a:pPr>
            <a:r>
              <a:rPr lang="ru-RU" sz="2800" dirty="0" smtClean="0"/>
              <a:t>Многие участники  преследуют  свои корпоративные цели, в ущерб конечного результата.  СМО, выполняя функцию контроля, как правило, руководствуются МЭС.  </a:t>
            </a:r>
          </a:p>
          <a:p>
            <a:pPr eaLnBrk="1" hangingPunct="1">
              <a:defRPr/>
            </a:pPr>
            <a:r>
              <a:rPr lang="ru-RU" sz="2800" dirty="0" smtClean="0"/>
              <a:t>При  отклонении от </a:t>
            </a:r>
            <a:r>
              <a:rPr lang="ru-RU" sz="2800" dirty="0" err="1" smtClean="0"/>
              <a:t>МЭСов</a:t>
            </a:r>
            <a:r>
              <a:rPr lang="ru-RU" sz="2800" dirty="0" smtClean="0"/>
              <a:t> накладывают штрафные санкции  на ЛПУ, что уменьшает  финансирование расходов на  пациентов </a:t>
            </a:r>
          </a:p>
        </p:txBody>
      </p:sp>
    </p:spTree>
    <p:extLst>
      <p:ext uri="{BB962C8B-B14F-4D97-AF65-F5344CB8AC3E}">
        <p14:creationId xmlns:p14="http://schemas.microsoft.com/office/powerpoint/2010/main" val="389263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ru-RU" sz="2800" i="1" dirty="0" smtClean="0"/>
              <a:t>                                                </a:t>
            </a:r>
            <a:r>
              <a:rPr lang="ru-RU" b="1" dirty="0" smtClean="0"/>
              <a:t>продолжение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285267"/>
            <a:ext cx="7056344" cy="4641379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Существующая СУ КМП   ограничивается   выполнением только одной функции «контроля», Представители «надстройки», применяя все более ухищренные  методики, загружая основных исполнителей –медицинских работников, отвлекают их  от пациентов.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При этом ведущая роль отводится экспертам СМО, фондов и др., порой, с невысоким уровнем   профессиональных знаний.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От случая к случаю бессистемно проводится оценка и учитывается мнение пациентов по  улучшению медицинского обслуживания и  повышению КМП.</a:t>
            </a:r>
          </a:p>
        </p:txBody>
      </p:sp>
    </p:spTree>
    <p:extLst>
      <p:ext uri="{BB962C8B-B14F-4D97-AF65-F5344CB8AC3E}">
        <p14:creationId xmlns:p14="http://schemas.microsoft.com/office/powerpoint/2010/main" val="294550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Проблемы здравоохранения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79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Анализ проблем здравоохранения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484784"/>
            <a:ext cx="7416384" cy="464137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dirty="0" smtClean="0"/>
              <a:t> </a:t>
            </a:r>
            <a:r>
              <a:rPr lang="ru-RU" sz="2800" dirty="0" smtClean="0"/>
              <a:t>Отсутствие единой команды, где каждый член команды выполнял бы специальные действия по достижению конечной цели.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 dirty="0" smtClean="0"/>
              <a:t>Создается разрыв между управленцами и специалистами, выполняющими лечебно-диагностический процесс. Нет разделения труда и нацеленности на конечный результат.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 dirty="0" smtClean="0"/>
              <a:t> Управленцы не обеспечивают процесс, а занимаются отпискам, учетом, и отчетностью, в том числе ненужной отчетностью. </a:t>
            </a:r>
          </a:p>
        </p:txBody>
      </p:sp>
    </p:spTree>
    <p:extLst>
      <p:ext uri="{BB962C8B-B14F-4D97-AF65-F5344CB8AC3E}">
        <p14:creationId xmlns:p14="http://schemas.microsoft.com/office/powerpoint/2010/main" val="424626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ru-RU" sz="2800" i="1" dirty="0" smtClean="0"/>
              <a:t>                                             </a:t>
            </a:r>
            <a:r>
              <a:rPr lang="ru-RU" b="1" dirty="0" smtClean="0"/>
              <a:t>продолжение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484784"/>
            <a:ext cx="7344376" cy="4641379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800" dirty="0" smtClean="0"/>
              <a:t>Важным моментом является постановка цели (общественно-обусловленная цель трудовой деятельности), на достижение которой должна быть направлена деятельность всех членов команды.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800" dirty="0" smtClean="0"/>
              <a:t>Цель должна быть четко представлена в сознании каждого члена команды и модель продукта деятельности (конечный результат).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800" dirty="0" smtClean="0"/>
              <a:t>Для достижения  цели должны быть: адекватное ресурсное обеспечение и необходимые условия. </a:t>
            </a:r>
          </a:p>
          <a:p>
            <a:pPr eaLnBrk="1" hangingPunct="1"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58357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Функции</a:t>
            </a:r>
            <a:br>
              <a:rPr lang="ru-RU" dirty="0"/>
            </a:br>
            <a:r>
              <a:rPr lang="ru-RU" dirty="0"/>
              <a:t>управления </a:t>
            </a:r>
            <a:r>
              <a:rPr lang="ru-RU" dirty="0" smtClean="0"/>
              <a:t>качеством</a:t>
            </a:r>
            <a:endParaRPr lang="ru-RU" dirty="0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700809"/>
            <a:ext cx="7488392" cy="3600400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/>
              <a:t> Оценка </a:t>
            </a:r>
            <a:r>
              <a:rPr lang="ru-RU" sz="2800" dirty="0"/>
              <a:t>и контроль </a:t>
            </a:r>
            <a:r>
              <a:rPr lang="ru-RU" sz="2800" dirty="0" smtClean="0"/>
              <a:t> </a:t>
            </a:r>
            <a:r>
              <a:rPr lang="ru-RU" sz="2800" dirty="0"/>
              <a:t>(экспертиза качества</a:t>
            </a:r>
            <a:r>
              <a:rPr lang="ru-RU" sz="2800" dirty="0" smtClean="0"/>
              <a:t>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/>
              <a:t> Обеспечение </a:t>
            </a:r>
            <a:r>
              <a:rPr lang="ru-RU" sz="2800" dirty="0"/>
              <a:t>уровня </a:t>
            </a:r>
            <a:r>
              <a:rPr lang="ru-RU" sz="2800" dirty="0" smtClean="0"/>
              <a:t>КМП;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 </a:t>
            </a:r>
            <a:r>
              <a:rPr lang="ru-RU" sz="2800" dirty="0" smtClean="0"/>
              <a:t>Повышение </a:t>
            </a:r>
            <a:r>
              <a:rPr lang="ru-RU" sz="2800" dirty="0"/>
              <a:t>уровня </a:t>
            </a:r>
            <a:r>
              <a:rPr lang="ru-RU" sz="2800" dirty="0" smtClean="0"/>
              <a:t>КМП;</a:t>
            </a:r>
          </a:p>
          <a:p>
            <a:pPr marL="457200" indent="-457200">
              <a:spcBef>
                <a:spcPct val="20000"/>
              </a:spcBef>
              <a:buSzPct val="145000"/>
              <a:buFont typeface="Wingdings" panose="05000000000000000000" pitchFamily="2" charset="2"/>
              <a:buChar char="Ø"/>
            </a:pPr>
            <a:r>
              <a:rPr lang="ru-RU" sz="2800" dirty="0"/>
              <a:t>Принятие решений и </a:t>
            </a:r>
            <a:r>
              <a:rPr lang="ru-RU" sz="2800" dirty="0" smtClean="0"/>
              <a:t>их реализация</a:t>
            </a:r>
            <a:endParaRPr lang="ru-RU" sz="2800" dirty="0"/>
          </a:p>
          <a:p>
            <a:pPr>
              <a:buFontTx/>
              <a:buChar char="•"/>
            </a:pPr>
            <a:endParaRPr lang="ru-RU" sz="3600" dirty="0"/>
          </a:p>
          <a:p>
            <a:pPr>
              <a:buFontTx/>
              <a:buChar char="•"/>
            </a:pPr>
            <a:endParaRPr lang="ru-RU" sz="3600" dirty="0"/>
          </a:p>
          <a:p>
            <a:pPr eaLnBrk="1" hangingPunct="1">
              <a:lnSpc>
                <a:spcPct val="80000"/>
              </a:lnSpc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02571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00" y="353250"/>
            <a:ext cx="7920000" cy="906382"/>
          </a:xfrm>
        </p:spPr>
        <p:txBody>
          <a:bodyPr>
            <a:normAutofit fontScale="90000"/>
          </a:bodyPr>
          <a:lstStyle/>
          <a:p>
            <a:pPr>
              <a:lnSpc>
                <a:spcPct val="70000"/>
              </a:lnSpc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Основные составляющие системы КМП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Объект 3"/>
          <p:cNvSpPr txBox="1">
            <a:spLocks noGrp="1"/>
          </p:cNvSpPr>
          <p:nvPr>
            <p:ph idx="1"/>
          </p:nvPr>
        </p:nvSpPr>
        <p:spPr>
          <a:xfrm>
            <a:off x="1475656" y="1484785"/>
            <a:ext cx="705634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b="1" dirty="0">
                <a:latin typeface="Arial" charset="0"/>
                <a:cs typeface="Arial" charset="0"/>
              </a:rPr>
              <a:t>СИСТЕМА УПРАВЛЕНИЯ КМП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720540" y="2385219"/>
            <a:ext cx="2519362" cy="82775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Новые 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медицинские 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технологии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(Доказательная медицина)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731001" y="3429000"/>
            <a:ext cx="2519362" cy="5048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Стандарты, 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протоколы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720540" y="4247180"/>
            <a:ext cx="2519362" cy="5048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Правовое 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обеспечение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720540" y="5065360"/>
            <a:ext cx="2519362" cy="5048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Участие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пациента</a:t>
            </a:r>
          </a:p>
        </p:txBody>
      </p:sp>
      <p:sp>
        <p:nvSpPr>
          <p:cNvPr id="9" name="Овал 8"/>
          <p:cNvSpPr/>
          <p:nvPr/>
        </p:nvSpPr>
        <p:spPr>
          <a:xfrm>
            <a:off x="3815696" y="2776582"/>
            <a:ext cx="2376264" cy="13684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extrusionH="57150">
              <a:bevelT w="38100" h="38100"/>
            </a:sp3d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tx1"/>
                </a:solidFill>
              </a:rPr>
              <a:t>Качество МП</a:t>
            </a:r>
          </a:p>
        </p:txBody>
      </p:sp>
      <p:sp>
        <p:nvSpPr>
          <p:cNvPr id="10" name="Овал 9"/>
          <p:cNvSpPr/>
          <p:nvPr/>
        </p:nvSpPr>
        <p:spPr>
          <a:xfrm>
            <a:off x="3796241" y="4869160"/>
            <a:ext cx="2376264" cy="100739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tx1"/>
                </a:solidFill>
              </a:rPr>
              <a:t>Мотивация</a:t>
            </a:r>
          </a:p>
        </p:txBody>
      </p:sp>
      <p:sp>
        <p:nvSpPr>
          <p:cNvPr id="11" name="Rectangle 31"/>
          <p:cNvSpPr>
            <a:spLocks noChangeArrowheads="1"/>
          </p:cNvSpPr>
          <p:nvPr/>
        </p:nvSpPr>
        <p:spPr bwMode="auto">
          <a:xfrm>
            <a:off x="6588125" y="2407072"/>
            <a:ext cx="2305050" cy="66315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Ресурсное 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обеспечение</a:t>
            </a:r>
          </a:p>
        </p:txBody>
      </p:sp>
      <p:sp>
        <p:nvSpPr>
          <p:cNvPr id="12" name="Rectangle 32"/>
          <p:cNvSpPr>
            <a:spLocks noChangeArrowheads="1"/>
          </p:cNvSpPr>
          <p:nvPr/>
        </p:nvSpPr>
        <p:spPr bwMode="auto">
          <a:xfrm>
            <a:off x="6588125" y="3212976"/>
            <a:ext cx="2305050" cy="72084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dirty="0">
                <a:solidFill>
                  <a:srgbClr val="000000"/>
                </a:solidFill>
                <a:latin typeface="Verdana" pitchFamily="34" charset="0"/>
              </a:rPr>
              <a:t>Профессиональный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уровень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сотрудников</a:t>
            </a:r>
          </a:p>
        </p:txBody>
      </p:sp>
      <p:sp>
        <p:nvSpPr>
          <p:cNvPr id="13" name="Rectangle 33"/>
          <p:cNvSpPr>
            <a:spLocks noChangeArrowheads="1"/>
          </p:cNvSpPr>
          <p:nvPr/>
        </p:nvSpPr>
        <p:spPr bwMode="auto">
          <a:xfrm>
            <a:off x="6588125" y="4076700"/>
            <a:ext cx="2305050" cy="64928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Система 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организации 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и управления</a:t>
            </a:r>
          </a:p>
        </p:txBody>
      </p:sp>
      <p:sp>
        <p:nvSpPr>
          <p:cNvPr id="14" name="Rectangle 34"/>
          <p:cNvSpPr>
            <a:spLocks noChangeArrowheads="1"/>
          </p:cNvSpPr>
          <p:nvPr/>
        </p:nvSpPr>
        <p:spPr bwMode="auto">
          <a:xfrm>
            <a:off x="6588125" y="4941888"/>
            <a:ext cx="2303463" cy="6477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Информационное</a:t>
            </a:r>
          </a:p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обеспечение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5004048" y="1946450"/>
            <a:ext cx="0" cy="830132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4984373" y="4145007"/>
            <a:ext cx="19675" cy="724153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23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Компоненты оценки </a:t>
            </a:r>
            <a:r>
              <a:rPr lang="ru-RU" dirty="0" smtClean="0"/>
              <a:t>КАЧЕСТВА МЕДИЦИНСКОЙ ПОМОЩИ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49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dirty="0" smtClean="0"/>
              <a:t>Компоненты оценки КМП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484784"/>
            <a:ext cx="7272368" cy="464137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Последнее время принято  выделять четыре компонента  оценки  КМП: </a:t>
            </a:r>
            <a:r>
              <a:rPr lang="ru-RU" i="1" dirty="0" smtClean="0"/>
              <a:t>точка зрения больного, точка зрения  доктора  </a:t>
            </a:r>
            <a:r>
              <a:rPr lang="ru-RU" i="1" dirty="0" err="1" smtClean="0"/>
              <a:t>Донабедиана</a:t>
            </a:r>
            <a:r>
              <a:rPr lang="ru-RU" i="1" dirty="0" smtClean="0"/>
              <a:t>, </a:t>
            </a:r>
            <a:r>
              <a:rPr lang="ru-RU" i="1" dirty="0" err="1" smtClean="0"/>
              <a:t>этапность</a:t>
            </a:r>
            <a:r>
              <a:rPr lang="ru-RU" i="1" dirty="0" smtClean="0"/>
              <a:t> МП  и виды врачебных ошибок</a:t>
            </a:r>
            <a:r>
              <a:rPr lang="ru-RU" dirty="0" smtClean="0"/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С точки зрения больного КМП определяется через: </a:t>
            </a:r>
            <a:r>
              <a:rPr lang="ru-RU" i="1" dirty="0" smtClean="0"/>
              <a:t>доступность </a:t>
            </a:r>
            <a:r>
              <a:rPr lang="ru-RU" dirty="0" smtClean="0"/>
              <a:t>(экономическую, временную, расстояние), </a:t>
            </a:r>
            <a:r>
              <a:rPr lang="ru-RU" i="1" dirty="0" smtClean="0"/>
              <a:t>клинические исходы; взаимоотношения с врачом; бытовые условия.</a:t>
            </a:r>
            <a:r>
              <a:rPr lang="ru-RU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ru-RU" dirty="0"/>
              <a:t>Доктор </a:t>
            </a:r>
            <a:r>
              <a:rPr lang="ru-RU" dirty="0" err="1"/>
              <a:t>Донабедиан</a:t>
            </a:r>
            <a:r>
              <a:rPr lang="ru-RU" dirty="0"/>
              <a:t> (1996)  КМП рассматривает  с системных позиций в виде трех взаимосвязанных составляющих: </a:t>
            </a:r>
            <a:r>
              <a:rPr lang="ru-RU" b="1" i="1" dirty="0"/>
              <a:t>структура, процесс, результат (исход)</a:t>
            </a:r>
            <a:r>
              <a:rPr lang="ru-RU" b="1" dirty="0"/>
              <a:t>,</a:t>
            </a:r>
            <a:r>
              <a:rPr lang="ru-RU" dirty="0"/>
              <a:t> что соответствует нашему варианту системного  отображения КМП  на простейшей модели «</a:t>
            </a:r>
            <a:r>
              <a:rPr lang="ru-RU" b="1" dirty="0"/>
              <a:t>вход»-«процесс»-«выход».</a:t>
            </a:r>
          </a:p>
          <a:p>
            <a:pPr>
              <a:lnSpc>
                <a:spcPct val="90000"/>
              </a:lnSpc>
              <a:defRPr/>
            </a:pPr>
            <a:r>
              <a:rPr lang="ru-RU" dirty="0"/>
              <a:t> На </a:t>
            </a:r>
            <a:r>
              <a:rPr lang="ru-RU" b="1" dirty="0"/>
              <a:t>«входе»</a:t>
            </a:r>
            <a:r>
              <a:rPr lang="ru-RU" dirty="0"/>
              <a:t> мы имеем три элемента:  </a:t>
            </a:r>
            <a:r>
              <a:rPr lang="ru-RU" i="1" dirty="0"/>
              <a:t>потребность,  основные ресурсы, внешние услови</a:t>
            </a:r>
            <a:r>
              <a:rPr lang="ru-RU" dirty="0"/>
              <a:t>я. На «</a:t>
            </a:r>
            <a:r>
              <a:rPr lang="ru-RU" b="1" dirty="0"/>
              <a:t>процессе</a:t>
            </a:r>
            <a:r>
              <a:rPr lang="ru-RU" dirty="0"/>
              <a:t>» имеем  этапы,  виды, технологии оказания МП. </a:t>
            </a:r>
          </a:p>
          <a:p>
            <a:pPr>
              <a:lnSpc>
                <a:spcPct val="90000"/>
              </a:lnSpc>
              <a:defRPr/>
            </a:pPr>
            <a:r>
              <a:rPr lang="ru-RU" dirty="0"/>
              <a:t>На «</a:t>
            </a:r>
            <a:r>
              <a:rPr lang="ru-RU" b="1" dirty="0"/>
              <a:t>выходе»</a:t>
            </a:r>
            <a:r>
              <a:rPr lang="ru-RU" dirty="0"/>
              <a:t> - конечные «продукты», результат и исход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9615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i="1" dirty="0" smtClean="0"/>
              <a:t>                                                 </a:t>
            </a:r>
            <a:r>
              <a:rPr lang="ru-RU" b="1" dirty="0" smtClean="0"/>
              <a:t>продолжение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484784"/>
            <a:ext cx="7200360" cy="4641379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ru-RU" sz="2800" b="1" dirty="0" smtClean="0"/>
              <a:t>Влияние </a:t>
            </a:r>
            <a:r>
              <a:rPr lang="ru-RU" sz="2800" b="1" i="1" dirty="0" err="1" smtClean="0"/>
              <a:t>этапности</a:t>
            </a:r>
            <a:r>
              <a:rPr lang="ru-RU" sz="2800" i="1" dirty="0" smtClean="0"/>
              <a:t> в процессе оказания  МП</a:t>
            </a:r>
            <a:r>
              <a:rPr lang="ru-RU" sz="2800" dirty="0" smtClean="0"/>
              <a:t> на КМП  определяется: по видам  МП (первичная МП, специализированная,  высокотехнологичная), во временных интервалах (скорая, неотложная</a:t>
            </a:r>
            <a:r>
              <a:rPr lang="ru-RU" sz="2800" dirty="0" smtClean="0">
                <a:latin typeface="Arial" panose="020B0604020202020204" pitchFamily="34" charset="0"/>
              </a:rPr>
              <a:t>, </a:t>
            </a:r>
            <a:r>
              <a:rPr lang="ru-RU" sz="2800" dirty="0" smtClean="0"/>
              <a:t>плановая</a:t>
            </a:r>
            <a:r>
              <a:rPr lang="ru-RU" sz="2800" dirty="0" smtClean="0">
                <a:latin typeface="Arial" panose="020B0604020202020204" pitchFamily="34" charset="0"/>
              </a:rPr>
              <a:t>.</a:t>
            </a:r>
            <a:r>
              <a:rPr lang="ru-RU" sz="2800" dirty="0" smtClean="0"/>
              <a:t>        </a:t>
            </a:r>
            <a:endParaRPr lang="ru-RU" sz="2800" i="1" dirty="0" smtClean="0"/>
          </a:p>
          <a:p>
            <a:pPr eaLnBrk="1" hangingPunct="1">
              <a:defRPr/>
            </a:pPr>
            <a:r>
              <a:rPr lang="ru-RU" sz="2800" b="1" i="1" dirty="0" smtClean="0"/>
              <a:t>Врачебные ошибки</a:t>
            </a:r>
            <a:r>
              <a:rPr lang="ru-RU" sz="2800" dirty="0" smtClean="0"/>
              <a:t> в настоящее время оцениваются,  как правило,  с позиции использования   ресурсов, а не с позиции адекватности лечебно-диагностического процесса.</a:t>
            </a:r>
            <a:r>
              <a:rPr lang="ru-RU" sz="2800" dirty="0" smtClean="0">
                <a:latin typeface="Arial" panose="020B0604020202020204" pitchFamily="34" charset="0"/>
              </a:rPr>
              <a:t> Ош</a:t>
            </a:r>
            <a:r>
              <a:rPr lang="ru-RU" sz="2800" dirty="0" smtClean="0"/>
              <a:t>ибки связанные с перерасходом, недостаточным или неправильным использованием ресурсов имеют приоритетное значение. </a:t>
            </a:r>
          </a:p>
        </p:txBody>
      </p:sp>
    </p:spTree>
    <p:extLst>
      <p:ext uri="{BB962C8B-B14F-4D97-AF65-F5344CB8AC3E}">
        <p14:creationId xmlns:p14="http://schemas.microsoft.com/office/powerpoint/2010/main" val="115510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ru-RU" sz="2400" i="1" dirty="0" smtClean="0"/>
              <a:t>                                                              </a:t>
            </a:r>
            <a:r>
              <a:rPr lang="ru-RU" b="1" dirty="0" smtClean="0"/>
              <a:t>продолжение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484784"/>
            <a:ext cx="6912328" cy="4641379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Не менее существенное   значение в улучшении КМП имеет организация  эффективного  </a:t>
            </a:r>
            <a:r>
              <a:rPr lang="ru-RU" sz="2800" b="1" i="1" dirty="0" smtClean="0"/>
              <a:t>взаимодействия субъектов</a:t>
            </a:r>
            <a:r>
              <a:rPr lang="ru-RU" sz="2800" dirty="0" smtClean="0"/>
              <a:t>, выполняющих различные виды обеспечения  лечебно-профилактического  процесса. В настоящее время это является малоэффективн</a:t>
            </a:r>
            <a:r>
              <a:rPr lang="ru-RU" sz="2800" dirty="0" smtClean="0">
                <a:latin typeface="Arial" charset="0"/>
              </a:rPr>
              <a:t>ым</a:t>
            </a:r>
            <a:r>
              <a:rPr lang="ru-RU" sz="2800" dirty="0" smtClean="0"/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Несовершенным остается  и информационное обеспечение  СУ КМП.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Профессиональная подготовка  медицинских кадров системно не увязана с результатами анализа проблем КМП,  врачебных ошибок и др.</a:t>
            </a:r>
          </a:p>
        </p:txBody>
      </p:sp>
    </p:spTree>
    <p:extLst>
      <p:ext uri="{BB962C8B-B14F-4D97-AF65-F5344CB8AC3E}">
        <p14:creationId xmlns:p14="http://schemas.microsoft.com/office/powerpoint/2010/main" val="21057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16632"/>
            <a:ext cx="7776864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Непрерывное улучшение качества (НУК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continuous quality improvement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0911" y="1484784"/>
            <a:ext cx="7366273" cy="56181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2400" dirty="0" smtClean="0"/>
              <a:t> Управленческая деятельность по непрерывному изучению и усовершенствованию процессов оказания медицинской помощи с целью удовлетворения потребностей пациентов и других потребителей.</a:t>
            </a:r>
            <a:endParaRPr lang="ru-RU" sz="24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2400" dirty="0" smtClean="0"/>
              <a:t> НУК направлено на улучшение результатов работы системы в целом</a:t>
            </a:r>
            <a:r>
              <a:rPr lang="ru-RU" sz="2400" dirty="0" smtClean="0">
                <a:latin typeface="Arial" charset="0"/>
              </a:rPr>
              <a:t>,</a:t>
            </a:r>
            <a:r>
              <a:rPr lang="ru-RU" sz="2400" dirty="0" smtClean="0"/>
              <a:t> путем постоянной модификации и совершенствования самой системы, а не путем выявления и отказа от людей или процессов, практика или результаты которых не соответствуют установленным нормам. </a:t>
            </a:r>
            <a:endParaRPr lang="ru-RU" sz="24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2400" dirty="0" smtClean="0"/>
              <a:t> НУК часто считают синонимом «общего управления качеством».</a:t>
            </a:r>
          </a:p>
        </p:txBody>
      </p:sp>
    </p:spTree>
    <p:extLst>
      <p:ext uri="{BB962C8B-B14F-4D97-AF65-F5344CB8AC3E}">
        <p14:creationId xmlns:p14="http://schemas.microsoft.com/office/powerpoint/2010/main" val="342523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Концептуальные подходы к управлению качеством МСО</a:t>
            </a:r>
          </a:p>
        </p:txBody>
      </p:sp>
    </p:spTree>
    <p:extLst>
      <p:ext uri="{BB962C8B-B14F-4D97-AF65-F5344CB8AC3E}">
        <p14:creationId xmlns:p14="http://schemas.microsoft.com/office/powerpoint/2010/main" val="386438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6254" y="260648"/>
            <a:ext cx="7776864" cy="69215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b="1" dirty="0" smtClean="0"/>
              <a:t>Концептуальные подходы к управлению качеством МСО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1628800"/>
            <a:ext cx="7116711" cy="4536504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  <a:buSzPct val="80000"/>
              <a:defRPr/>
            </a:pPr>
            <a:r>
              <a:rPr lang="ru-RU" sz="2400" dirty="0" smtClean="0"/>
              <a:t>Организм индивидуума рассматривается как целостная открытая биосоциальная система, находящаяся во взаимодействии с постоянно изменяющейся средой.</a:t>
            </a:r>
          </a:p>
          <a:p>
            <a:pPr eaLnBrk="1" hangingPunct="1">
              <a:buClr>
                <a:schemeClr val="tx1"/>
              </a:buClr>
              <a:buSzPct val="80000"/>
              <a:defRPr/>
            </a:pPr>
            <a:r>
              <a:rPr lang="ru-RU" sz="2400" dirty="0" smtClean="0"/>
              <a:t>При определении генеральной цели и её декомпозиции необходимо учитывать следующие требования:</a:t>
            </a:r>
          </a:p>
          <a:p>
            <a:pPr eaLnBrk="1" hangingPunct="1">
              <a:buClr>
                <a:schemeClr val="tx1"/>
              </a:buClr>
              <a:buFont typeface="Arial" panose="020B0604020202020204" pitchFamily="34" charset="0"/>
              <a:buChar char="–"/>
              <a:defRPr/>
            </a:pPr>
            <a:r>
              <a:rPr lang="ru-RU" sz="2400" dirty="0" smtClean="0"/>
              <a:t> цель должна иметь количественные измерители</a:t>
            </a:r>
            <a:r>
              <a:rPr lang="ru-RU" sz="2400" dirty="0" smtClean="0">
                <a:latin typeface="Arial" panose="020B0604020202020204" pitchFamily="34" charset="0"/>
              </a:rPr>
              <a:t>;</a:t>
            </a:r>
          </a:p>
          <a:p>
            <a:pPr eaLnBrk="1" hangingPunct="1">
              <a:buClr>
                <a:schemeClr val="tx1"/>
              </a:buClr>
              <a:buFont typeface="Arial" panose="020B0604020202020204" pitchFamily="34" charset="0"/>
              <a:buChar char="–"/>
              <a:defRPr/>
            </a:pPr>
            <a:r>
              <a:rPr lang="ru-RU" sz="2400" dirty="0" smtClean="0">
                <a:latin typeface="Arial" panose="020B0604020202020204" pitchFamily="34" charset="0"/>
              </a:rPr>
              <a:t> </a:t>
            </a:r>
            <a:r>
              <a:rPr lang="ru-RU" sz="2400" dirty="0" smtClean="0"/>
              <a:t>не должно быть смешения целей</a:t>
            </a:r>
            <a:r>
              <a:rPr lang="ru-RU" sz="2400" dirty="0" smtClean="0">
                <a:latin typeface="Arial" panose="020B0604020202020204" pitchFamily="34" charset="0"/>
              </a:rPr>
              <a:t> </a:t>
            </a:r>
            <a:r>
              <a:rPr lang="ru-RU" sz="2400" dirty="0" smtClean="0"/>
              <a:t> и способов её достижения</a:t>
            </a:r>
            <a:r>
              <a:rPr lang="ru-RU" sz="2400" dirty="0" smtClean="0">
                <a:latin typeface="Arial" panose="020B0604020202020204" pitchFamily="34" charset="0"/>
              </a:rPr>
              <a:t>, </a:t>
            </a:r>
            <a:r>
              <a:rPr lang="ru-RU" sz="2400" dirty="0" smtClean="0"/>
              <a:t> смешения задач и проблем</a:t>
            </a:r>
            <a:r>
              <a:rPr lang="ru-RU" sz="2400" dirty="0" smtClean="0">
                <a:latin typeface="Arial" panose="020B0604020202020204" pitchFamily="34" charset="0"/>
              </a:rPr>
              <a:t>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01468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60689" y="188640"/>
            <a:ext cx="7561263" cy="581025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2800" i="1" dirty="0" smtClean="0"/>
              <a:t>                                        </a:t>
            </a:r>
            <a:r>
              <a:rPr lang="ru-RU" b="1" dirty="0" smtClean="0"/>
              <a:t>продолжение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1927" y="1124744"/>
            <a:ext cx="7173866" cy="489654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SzPct val="80000"/>
              <a:defRPr/>
            </a:pPr>
            <a:r>
              <a:rPr lang="ru-RU" sz="2200" dirty="0" smtClean="0"/>
              <a:t>Стандарты разрабатываются на результаты (конечные продукты) и ресурсы.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Pct val="80000"/>
              <a:defRPr/>
            </a:pPr>
            <a:r>
              <a:rPr lang="ru-RU" sz="2200" dirty="0" smtClean="0"/>
              <a:t>При оценке </a:t>
            </a:r>
            <a:r>
              <a:rPr lang="ru-RU" sz="2200" dirty="0" smtClean="0">
                <a:latin typeface="Arial" panose="020B0604020202020204" pitchFamily="34" charset="0"/>
              </a:rPr>
              <a:t>КМП</a:t>
            </a:r>
            <a:r>
              <a:rPr lang="ru-RU" sz="2200" dirty="0" smtClean="0"/>
              <a:t> учитываются мнения специалистов смежных этапов. При принятии решения (при необходимости) учитываются результаты трех видов экспертиз: ведомственной, вневедомственной и независимой.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Pct val="80000"/>
              <a:defRPr/>
            </a:pPr>
            <a:r>
              <a:rPr lang="ru-RU" sz="2200" dirty="0" smtClean="0"/>
              <a:t>Информационное обеспечение управления создается на единых методических подходах, нормативно-справочном фонде для всех субъектов и участников с учетом выполняемых функций.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SzPct val="80000"/>
              <a:defRPr/>
            </a:pPr>
            <a:r>
              <a:rPr lang="ru-RU" sz="2200" dirty="0" smtClean="0"/>
              <a:t>Система управления качеством МСО должна охватывать весь управленческий цикл: информационное обеспечение, формирование управляющего решения и реализация принятого решения.</a:t>
            </a:r>
          </a:p>
        </p:txBody>
      </p:sp>
    </p:spTree>
    <p:extLst>
      <p:ext uri="{BB962C8B-B14F-4D97-AF65-F5344CB8AC3E}">
        <p14:creationId xmlns:p14="http://schemas.microsoft.com/office/powerpoint/2010/main" val="64039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6181" y="332656"/>
            <a:ext cx="8229600" cy="404813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i="1" dirty="0" smtClean="0">
                <a:effectLst/>
              </a:rPr>
              <a:t>                                                       </a:t>
            </a:r>
            <a:r>
              <a:rPr lang="ru-RU" sz="3600" b="1" dirty="0" smtClean="0">
                <a:effectLst/>
              </a:rPr>
              <a:t>продолжение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196752"/>
            <a:ext cx="7714570" cy="5184576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800" dirty="0" smtClean="0"/>
              <a:t>Реализуется межведомственный, многоуровневый подход при организации и управлении МСО, в том числе при управлении  качеством МП. Обеспечивается соответствующий уровень качества МП на всех этапах и уровнях её по законченному случаю. В состав индикаторов оценки </a:t>
            </a:r>
            <a:r>
              <a:rPr lang="ru-RU" sz="2800" dirty="0" smtClean="0">
                <a:latin typeface="Arial" panose="020B0604020202020204" pitchFamily="34" charset="0"/>
              </a:rPr>
              <a:t>КМП</a:t>
            </a:r>
            <a:r>
              <a:rPr lang="ru-RU" sz="2800" dirty="0" smtClean="0"/>
              <a:t> включаются показатели, характеризующие конечные результаты деятельности МО, а также показатели отражающие мнение пациентов.</a:t>
            </a:r>
          </a:p>
          <a:p>
            <a:pPr lvl="4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r>
              <a:rPr lang="ru-RU" sz="1600" dirty="0" smtClean="0"/>
              <a:t>. </a:t>
            </a:r>
          </a:p>
          <a:p>
            <a:pPr>
              <a:defRPr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81216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00" y="260648"/>
            <a:ext cx="7920000" cy="11430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Спасибо </a:t>
            </a:r>
            <a:r>
              <a:rPr lang="ru-RU" sz="4000" b="1" dirty="0"/>
              <a:t>за внимание!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2060848"/>
            <a:ext cx="7920000" cy="4065315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b="1" dirty="0" err="1"/>
              <a:t>Чеченин</a:t>
            </a:r>
            <a:r>
              <a:rPr lang="ru-RU" b="1" dirty="0"/>
              <a:t> Геннадий Ионович, </a:t>
            </a:r>
            <a:r>
              <a:rPr lang="ru-RU" dirty="0"/>
              <a:t>д.м.н., профессор, заслуженный деятель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dirty="0"/>
              <a:t>науки РФ, зав. кафедрой </a:t>
            </a:r>
            <a:r>
              <a:rPr lang="ru-RU" dirty="0" err="1"/>
              <a:t>мед.кибернетики</a:t>
            </a:r>
            <a:r>
              <a:rPr lang="ru-RU" dirty="0"/>
              <a:t> и информатики НГИУВ-филиала РМАНПО 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b="1" dirty="0"/>
              <a:t>отбор, разработка и  подготовка материала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dirty="0"/>
              <a:t>т. каф. (384-3)-45-83-11 эл. адрес:</a:t>
            </a:r>
            <a:r>
              <a:rPr lang="en-US" dirty="0"/>
              <a:t> </a:t>
            </a:r>
            <a:r>
              <a:rPr lang="en-US" dirty="0" smtClean="0">
                <a:hlinkClick r:id="rId2"/>
              </a:rPr>
              <a:t>g79039417535@yandex.ru</a:t>
            </a:r>
            <a:r>
              <a:rPr lang="ru-RU" dirty="0" smtClean="0"/>
              <a:t> </a:t>
            </a:r>
            <a:endParaRPr lang="ru-RU" b="1" dirty="0"/>
          </a:p>
          <a:p>
            <a:endParaRPr lang="ru-RU" b="1" dirty="0"/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b="1" dirty="0"/>
              <a:t>Жилина Наталья Михайловна </a:t>
            </a:r>
            <a:r>
              <a:rPr lang="ru-RU" dirty="0"/>
              <a:t>– д.т.н., профессор кафедры </a:t>
            </a:r>
            <a:r>
              <a:rPr lang="ru-RU" dirty="0" err="1"/>
              <a:t>МКиИ</a:t>
            </a:r>
            <a:r>
              <a:rPr lang="ru-RU" dirty="0"/>
              <a:t> 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b="1" dirty="0"/>
              <a:t>- систематизация и структурирование материала, дизайн презентации</a:t>
            </a:r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ru-RU" dirty="0"/>
              <a:t>т. каф. (384-3)-45-83-11 эл. адрес: </a:t>
            </a:r>
            <a:r>
              <a:rPr lang="en-US" dirty="0" smtClean="0">
                <a:hlinkClick r:id="rId3"/>
              </a:rPr>
              <a:t>zhilina.ngiuv@yandex.ru</a:t>
            </a:r>
            <a:r>
              <a:rPr lang="ru-RU" dirty="0" smtClean="0"/>
              <a:t> </a:t>
            </a:r>
            <a:endParaRPr lang="en-US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91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1027584"/>
          </a:xfrm>
        </p:spPr>
        <p:txBody>
          <a:bodyPr/>
          <a:lstStyle/>
          <a:p>
            <a:r>
              <a:rPr lang="ru-RU" sz="3200" b="1" dirty="0" smtClean="0"/>
              <a:t>Модернизация и качество  МП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662525" y="1844824"/>
            <a:ext cx="7010400" cy="4114800"/>
          </a:xfrm>
        </p:spPr>
        <p:txBody>
          <a:bodyPr/>
          <a:lstStyle/>
          <a:p>
            <a:r>
              <a:rPr lang="ru-RU" sz="2400" dirty="0" smtClean="0"/>
              <a:t>Износ основных фондов  в здравоохранении  с 2000 по 2010 год  вырос  с 30 до 53%ю Без их восстановления  нельзя будет говорить  о качественном оказании МП и  равной доступности гражданам.</a:t>
            </a:r>
          </a:p>
          <a:p>
            <a:r>
              <a:rPr lang="ru-RU" sz="2400" dirty="0" smtClean="0"/>
              <a:t>В рамках программы «Модернизация Здравоохранения» за  два года, из 4,5 тыс. МО, требующих капремонта отремонтировано 3,6 тыс., новое оборудование  закуплено в 5,5 тыс.  МО    из 9 тыс. </a:t>
            </a:r>
          </a:p>
        </p:txBody>
      </p:sp>
    </p:spTree>
    <p:extLst>
      <p:ext uri="{BB962C8B-B14F-4D97-AF65-F5344CB8AC3E}">
        <p14:creationId xmlns:p14="http://schemas.microsoft.com/office/powerpoint/2010/main" val="226922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523528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dirty="0" smtClean="0"/>
              <a:t>                                                     </a:t>
            </a:r>
            <a:r>
              <a:rPr lang="ru-RU" sz="3600" b="1" dirty="0" smtClean="0"/>
              <a:t>продолжение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1484784"/>
            <a:ext cx="7010400" cy="461121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</a:pPr>
            <a:r>
              <a:rPr lang="ru-RU" sz="2900" dirty="0" smtClean="0"/>
              <a:t>17% медучреждений нуждаются в капремонте, комплексного переоснащение  требуют 41% «Было бы правильно  продолжить модернизацию в 2013 году»  (В. Скворцова). </a:t>
            </a:r>
          </a:p>
          <a:p>
            <a:pPr>
              <a:lnSpc>
                <a:spcPct val="90000"/>
              </a:lnSpc>
            </a:pPr>
            <a:r>
              <a:rPr lang="ru-RU" sz="2900" dirty="0" smtClean="0"/>
              <a:t>Всего на программу  выделено 630 млрд. руб.  (460 ОМС за счет + 2%).</a:t>
            </a:r>
          </a:p>
          <a:p>
            <a:pPr>
              <a:lnSpc>
                <a:spcPct val="90000"/>
              </a:lnSpc>
            </a:pPr>
            <a:r>
              <a:rPr lang="ru-RU" sz="2900" dirty="0" smtClean="0"/>
              <a:t>Одноканальное  финансирование все статьи  сметы + ССМП – через ОМС около 700 млрд. руб.</a:t>
            </a:r>
          </a:p>
          <a:p>
            <a:pPr>
              <a:lnSpc>
                <a:spcPct val="90000"/>
              </a:lnSpc>
            </a:pPr>
            <a:r>
              <a:rPr lang="ru-RU" sz="2900" dirty="0" smtClean="0"/>
              <a:t>Разработанные стандарты на 300 заболеваний  требуют -1.5 трлн. руб.  </a:t>
            </a:r>
          </a:p>
          <a:p>
            <a:r>
              <a:rPr lang="ru-RU" sz="2900" dirty="0"/>
              <a:t>Однако  одних денег и обновления  оборудования недостаточно для     повышения КМП.</a:t>
            </a:r>
          </a:p>
          <a:p>
            <a:r>
              <a:rPr lang="ru-RU" sz="2900" dirty="0"/>
              <a:t>    Не хватает  еще  чего-то!</a:t>
            </a:r>
          </a:p>
          <a:p>
            <a:r>
              <a:rPr lang="ru-RU" sz="2900" dirty="0"/>
              <a:t>Общие затраты на здравоохранения составляют 3,6% ВВП, к 2015 г 5.5%.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 </a:t>
            </a:r>
          </a:p>
          <a:p>
            <a:pPr>
              <a:lnSpc>
                <a:spcPct val="90000"/>
              </a:lnSpc>
            </a:pPr>
            <a:endParaRPr lang="ru-RU" sz="2600" dirty="0" smtClean="0"/>
          </a:p>
          <a:p>
            <a:pPr>
              <a:lnSpc>
                <a:spcPct val="90000"/>
              </a:lnSpc>
            </a:pPr>
            <a:endParaRPr lang="ru-RU" sz="2600" dirty="0" smtClean="0"/>
          </a:p>
        </p:txBody>
      </p:sp>
    </p:spTree>
    <p:extLst>
      <p:ext uri="{BB962C8B-B14F-4D97-AF65-F5344CB8AC3E}">
        <p14:creationId xmlns:p14="http://schemas.microsoft.com/office/powerpoint/2010/main" val="276302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/>
              <a:t>Причины неудовлетворенности населения существующей организацией медицинской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352549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116632"/>
            <a:ext cx="8030542" cy="130894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100" b="1" dirty="0" smtClean="0"/>
              <a:t>Причины неудовлетворенности населения </a:t>
            </a:r>
            <a:r>
              <a:rPr lang="ru-RU" sz="2400" b="1" dirty="0" smtClean="0"/>
              <a:t>существующей организацией медицинской помощи</a:t>
            </a:r>
            <a:r>
              <a:rPr lang="ru-RU" sz="2400" dirty="0" smtClean="0"/>
              <a:t> </a:t>
            </a:r>
            <a:r>
              <a:rPr lang="ru-RU" sz="1800" dirty="0" smtClean="0"/>
              <a:t>(результаты социологических исследований) по данным Ю.М. Комарова</a:t>
            </a:r>
          </a:p>
        </p:txBody>
      </p:sp>
      <p:graphicFrame>
        <p:nvGraphicFramePr>
          <p:cNvPr id="108547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786186"/>
              </p:ext>
            </p:extLst>
          </p:nvPr>
        </p:nvGraphicFramePr>
        <p:xfrm>
          <a:off x="899592" y="1700213"/>
          <a:ext cx="8136458" cy="4977853"/>
        </p:xfrm>
        <a:graphic>
          <a:graphicData uri="http://schemas.openxmlformats.org/drawingml/2006/table">
            <a:tbl>
              <a:tblPr/>
              <a:tblGrid>
                <a:gridCol w="3456384"/>
                <a:gridCol w="1342294"/>
                <a:gridCol w="1270791"/>
                <a:gridCol w="1067046"/>
                <a:gridCol w="999943"/>
              </a:tblGrid>
              <a:tr h="6047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Причины неудовлетворённости в %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Вся выборка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рабочие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служа-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щие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Пенси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онеры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Плохое обеспечение лекарствами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39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Плохая материальная база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Очереди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Отсутствие выбора врача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Низкая квалификация врачей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Недоступность узких специалистов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Низкая культура обслуживания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95" name="Text Box 59"/>
          <p:cNvSpPr txBox="1">
            <a:spLocks noChangeArrowheads="1"/>
          </p:cNvSpPr>
          <p:nvPr/>
        </p:nvSpPr>
        <p:spPr bwMode="auto">
          <a:xfrm>
            <a:off x="681336" y="1268760"/>
            <a:ext cx="2551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dirty="0">
                <a:latin typeface="Arial" panose="020B0604020202020204" pitchFamily="34" charset="0"/>
              </a:rPr>
              <a:t>В поликлинике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56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_НМО_НМИЦ_2">
  <a:themeElements>
    <a:clrScheme name="НМО НМИЦ">
      <a:dk1>
        <a:sysClr val="windowText" lastClr="000000"/>
      </a:dk1>
      <a:lt1>
        <a:sysClr val="window" lastClr="FFFFFF"/>
      </a:lt1>
      <a:dk2>
        <a:srgbClr val="004386"/>
      </a:dk2>
      <a:lt2>
        <a:srgbClr val="EEECE1"/>
      </a:lt2>
      <a:accent1>
        <a:srgbClr val="4F81BD"/>
      </a:accent1>
      <a:accent2>
        <a:srgbClr val="FFC000"/>
      </a:accent2>
      <a:accent3>
        <a:srgbClr val="86C440"/>
      </a:accent3>
      <a:accent4>
        <a:srgbClr val="5CBCAC"/>
      </a:accent4>
      <a:accent5>
        <a:srgbClr val="7A8A9E"/>
      </a:accent5>
      <a:accent6>
        <a:srgbClr val="00B0F0"/>
      </a:accent6>
      <a:hlink>
        <a:srgbClr val="0000FF"/>
      </a:hlink>
      <a:folHlink>
        <a:srgbClr val="800080"/>
      </a:folHlink>
    </a:clrScheme>
    <a:fontScheme name="НМ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Тема_НМО_НМИЦ_1</Template>
  <TotalTime>448</TotalTime>
  <Words>3321</Words>
  <Application>Microsoft Office PowerPoint</Application>
  <PresentationFormat>Экран (4:3)</PresentationFormat>
  <Paragraphs>430</Paragraphs>
  <Slides>59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59</vt:i4>
      </vt:variant>
    </vt:vector>
  </HeadingPairs>
  <TitlesOfParts>
    <vt:vector size="64" baseType="lpstr">
      <vt:lpstr>Arial</vt:lpstr>
      <vt:lpstr>Calibri</vt:lpstr>
      <vt:lpstr>Verdana</vt:lpstr>
      <vt:lpstr>Wingdings</vt:lpstr>
      <vt:lpstr>Тема_НМО_НМИЦ_2</vt:lpstr>
      <vt:lpstr>СИСТЕМНОСТЬ КЛИНИЧЕСКОГО МЫШЛЕНИЯ И КАЧЕСТВО МЕДИЦИНСКОЙ ПОМОЩИ</vt:lpstr>
      <vt:lpstr>Структура учебного содержания</vt:lpstr>
      <vt:lpstr>Факторы и условия,  влияющие на уровень КМП</vt:lpstr>
      <vt:lpstr>Составляющие системы КМП</vt:lpstr>
      <vt:lpstr>Основные составляющие системы КМП </vt:lpstr>
      <vt:lpstr>Модернизация и качество  МП</vt:lpstr>
      <vt:lpstr>                                                     продолжение</vt:lpstr>
      <vt:lpstr>Причины неудовлетворенности населения существующей организацией медицинской помощи</vt:lpstr>
      <vt:lpstr>Причины неудовлетворенности населения существующей организацией медицинской помощи (результаты социологических исследований) по данным Ю.М. Комарова</vt:lpstr>
      <vt:lpstr>Причины неудовлетворенности населения существующей организацией медицинской помощи (результаты социологических исследований) по данным Ю.М. Комарова</vt:lpstr>
      <vt:lpstr>Недостатки лечения больных гипертонической болезнью  (результаты социологического исследования на 100 больных) по данным Ю.М. Комарова</vt:lpstr>
      <vt:lpstr>Экспертиза лечебно-диагностических навыков  акушеров-гинекологов  (на 100 врачей исследуемой группы) Калуга, Челябинск, Тверь</vt:lpstr>
      <vt:lpstr>Уровень качества клинической диагностики умерших в АПУВ Кемеровской области </vt:lpstr>
      <vt:lpstr>Ведущие причины расхождений прижизненного и посмертного диагнозов</vt:lpstr>
      <vt:lpstr>Из числа нераспознанных при жизни основных заболеваний в ЛПУ:</vt:lpstr>
      <vt:lpstr>Мнение академика РАМН  А.А. Бунятяна</vt:lpstr>
      <vt:lpstr>Разрешение конфликтов</vt:lpstr>
      <vt:lpstr>Причины конфликтов</vt:lpstr>
      <vt:lpstr>                       продолжение</vt:lpstr>
      <vt:lpstr>Проблема комплаентности</vt:lpstr>
      <vt:lpstr>                            продолжение</vt:lpstr>
      <vt:lpstr>продолжение</vt:lpstr>
      <vt:lpstr>Обучение системному мышлению </vt:lpstr>
      <vt:lpstr>Потребность в системном мышлении </vt:lpstr>
      <vt:lpstr>Медицинское образование (МО)</vt:lpstr>
      <vt:lpstr>                                                         продолжение</vt:lpstr>
      <vt:lpstr>Основы клинического диагноза</vt:lpstr>
      <vt:lpstr>Сложность диагностики</vt:lpstr>
      <vt:lpstr>                            продолжение</vt:lpstr>
      <vt:lpstr>продолжение</vt:lpstr>
      <vt:lpstr>продолжение</vt:lpstr>
      <vt:lpstr>                                              продолжение</vt:lpstr>
      <vt:lpstr> Постановка предварительного диагноза</vt:lpstr>
      <vt:lpstr>                                                продолжение</vt:lpstr>
      <vt:lpstr>                                                        Продолжение   </vt:lpstr>
      <vt:lpstr>                                                 продолжение</vt:lpstr>
      <vt:lpstr>Системность клинического мышления</vt:lpstr>
      <vt:lpstr>Аспекты клинического мышления</vt:lpstr>
      <vt:lpstr>Понятия качества МП </vt:lpstr>
      <vt:lpstr>Доктор Аведис Донабедиан (США) о КМП</vt:lpstr>
      <vt:lpstr>Анализ существующей системы управления КМП</vt:lpstr>
      <vt:lpstr>Ведущие субъекты и участники ЛДП</vt:lpstr>
      <vt:lpstr>Участники лечебно-диагностического процесса</vt:lpstr>
      <vt:lpstr>                                               продолжение</vt:lpstr>
      <vt:lpstr>                                                продолжение</vt:lpstr>
      <vt:lpstr>Проблемы здравоохранения</vt:lpstr>
      <vt:lpstr>Анализ проблем здравоохранения</vt:lpstr>
      <vt:lpstr>                                             продолжение</vt:lpstr>
      <vt:lpstr>Функции управления качеством</vt:lpstr>
      <vt:lpstr>Компоненты оценки КАЧЕСТВА МЕДИЦИНСКОЙ ПОМОЩИ</vt:lpstr>
      <vt:lpstr>Компоненты оценки КМП</vt:lpstr>
      <vt:lpstr>                                                 продолжение</vt:lpstr>
      <vt:lpstr>                                                              продолжение</vt:lpstr>
      <vt:lpstr>Непрерывное улучшение качества (НУК)  (continuous quality improvement)</vt:lpstr>
      <vt:lpstr>Концептуальные подходы к управлению качеством МСО</vt:lpstr>
      <vt:lpstr>Концептуальные подходы к управлению качеством МСО</vt:lpstr>
      <vt:lpstr>                                        продолжение</vt:lpstr>
      <vt:lpstr>                                                       продолжение</vt:lpstr>
      <vt:lpstr>Спасибо за внимание!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ИОМ НМИЦ 1с</dc:title>
  <dc:creator>Masha</dc:creator>
  <cp:lastModifiedBy>user1</cp:lastModifiedBy>
  <cp:revision>36</cp:revision>
  <dcterms:created xsi:type="dcterms:W3CDTF">2018-09-16T13:16:15Z</dcterms:created>
  <dcterms:modified xsi:type="dcterms:W3CDTF">2019-12-19T04:19:27Z</dcterms:modified>
</cp:coreProperties>
</file>